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810" r:id="rId1"/>
  </p:sldMasterIdLst>
  <p:notesMasterIdLst>
    <p:notesMasterId r:id="rId43"/>
  </p:notesMasterIdLst>
  <p:handoutMasterIdLst>
    <p:handoutMasterId r:id="rId44"/>
  </p:handoutMasterIdLst>
  <p:sldIdLst>
    <p:sldId id="272" r:id="rId2"/>
    <p:sldId id="313" r:id="rId3"/>
    <p:sldId id="591" r:id="rId4"/>
    <p:sldId id="592" r:id="rId5"/>
    <p:sldId id="593" r:id="rId6"/>
    <p:sldId id="442" r:id="rId7"/>
    <p:sldId id="594" r:id="rId8"/>
    <p:sldId id="595" r:id="rId9"/>
    <p:sldId id="596" r:id="rId10"/>
    <p:sldId id="597" r:id="rId11"/>
    <p:sldId id="598" r:id="rId12"/>
    <p:sldId id="599" r:id="rId13"/>
    <p:sldId id="314" r:id="rId14"/>
    <p:sldId id="600" r:id="rId15"/>
    <p:sldId id="334" r:id="rId16"/>
    <p:sldId id="335" r:id="rId17"/>
    <p:sldId id="531" r:id="rId18"/>
    <p:sldId id="533" r:id="rId19"/>
    <p:sldId id="538" r:id="rId20"/>
    <p:sldId id="539" r:id="rId21"/>
    <p:sldId id="541" r:id="rId22"/>
    <p:sldId id="545" r:id="rId23"/>
    <p:sldId id="544" r:id="rId24"/>
    <p:sldId id="546" r:id="rId25"/>
    <p:sldId id="547" r:id="rId26"/>
    <p:sldId id="550" r:id="rId27"/>
    <p:sldId id="548" r:id="rId28"/>
    <p:sldId id="576" r:id="rId29"/>
    <p:sldId id="579" r:id="rId30"/>
    <p:sldId id="580" r:id="rId31"/>
    <p:sldId id="589" r:id="rId32"/>
    <p:sldId id="584" r:id="rId33"/>
    <p:sldId id="552" r:id="rId34"/>
    <p:sldId id="553" r:id="rId35"/>
    <p:sldId id="556" r:id="rId36"/>
    <p:sldId id="554" r:id="rId37"/>
    <p:sldId id="557" r:id="rId38"/>
    <p:sldId id="560" r:id="rId39"/>
    <p:sldId id="588" r:id="rId40"/>
    <p:sldId id="585" r:id="rId41"/>
    <p:sldId id="573" r:id="rId4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5BFE8C0-06F8-49FE-BEF6-39B93615A9F9}">
          <p14:sldIdLst>
            <p14:sldId id="272"/>
            <p14:sldId id="313"/>
            <p14:sldId id="591"/>
            <p14:sldId id="592"/>
            <p14:sldId id="593"/>
            <p14:sldId id="442"/>
            <p14:sldId id="594"/>
            <p14:sldId id="595"/>
            <p14:sldId id="596"/>
            <p14:sldId id="597"/>
            <p14:sldId id="598"/>
            <p14:sldId id="599"/>
            <p14:sldId id="314"/>
            <p14:sldId id="600"/>
            <p14:sldId id="334"/>
            <p14:sldId id="335"/>
            <p14:sldId id="531"/>
            <p14:sldId id="533"/>
            <p14:sldId id="538"/>
            <p14:sldId id="539"/>
            <p14:sldId id="541"/>
            <p14:sldId id="545"/>
            <p14:sldId id="544"/>
            <p14:sldId id="546"/>
            <p14:sldId id="547"/>
            <p14:sldId id="550"/>
            <p14:sldId id="548"/>
          </p14:sldIdLst>
        </p14:section>
        <p14:section name="Untitled Section" id="{CA82AC83-6B39-469A-A3E6-354A6DFBF3B9}">
          <p14:sldIdLst>
            <p14:sldId id="576"/>
            <p14:sldId id="579"/>
            <p14:sldId id="580"/>
            <p14:sldId id="589"/>
            <p14:sldId id="584"/>
            <p14:sldId id="552"/>
            <p14:sldId id="553"/>
            <p14:sldId id="556"/>
            <p14:sldId id="554"/>
            <p14:sldId id="557"/>
            <p14:sldId id="560"/>
            <p14:sldId id="588"/>
            <p14:sldId id="585"/>
            <p14:sldId id="5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B2B"/>
    <a:srgbClr val="B3C0D5"/>
    <a:srgbClr val="E45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3349" autoAdjust="0"/>
  </p:normalViewPr>
  <p:slideViewPr>
    <p:cSldViewPr snapToGrid="0" snapToObjects="1">
      <p:cViewPr varScale="1">
        <p:scale>
          <a:sx n="94" d="100"/>
          <a:sy n="94" d="100"/>
        </p:scale>
        <p:origin x="370" y="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792A52FA-A018-409C-8B41-5D318CB2B2A7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D54E470E-0829-4C66-878E-4A79F380C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46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56906E88-CB84-A849-A0CD-395F0B6BF8C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94B26070-478F-7248-9F8E-301E926F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25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61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31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56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0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802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53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50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70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657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84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7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18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1363E-BDBE-E24D-A25F-31664041702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54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D1363E-BDBE-E24D-A25F-31664041702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14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609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144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22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934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748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3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808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7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13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21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 smtClean="0"/>
              <a:t>Source</a:t>
            </a:r>
            <a:r>
              <a:rPr lang="en-US" sz="1200" dirty="0" smtClean="0"/>
              <a:t>:  Christopher T. </a:t>
            </a:r>
            <a:r>
              <a:rPr lang="en-US" sz="1200" dirty="0" err="1" smtClean="0"/>
              <a:t>Lowenkamp</a:t>
            </a:r>
            <a:r>
              <a:rPr lang="en-US" sz="1200" dirty="0" smtClean="0"/>
              <a:t>, Marie </a:t>
            </a:r>
            <a:r>
              <a:rPr lang="en-US" sz="1200" dirty="0" err="1" smtClean="0"/>
              <a:t>VanNostrand</a:t>
            </a:r>
            <a:r>
              <a:rPr lang="en-US" sz="1200" dirty="0" smtClean="0"/>
              <a:t>, and Alexander </a:t>
            </a:r>
            <a:r>
              <a:rPr lang="en-US" sz="1200" dirty="0" err="1" smtClean="0"/>
              <a:t>Holsinger</a:t>
            </a:r>
            <a:r>
              <a:rPr lang="en-US" sz="1200" dirty="0" smtClean="0"/>
              <a:t>. </a:t>
            </a:r>
            <a:r>
              <a:rPr lang="en-US" sz="1200" i="1" dirty="0" smtClean="0"/>
              <a:t>Investigating the Impact of Pretrial Detention on Sentencing Outcomes</a:t>
            </a:r>
            <a:r>
              <a:rPr lang="en-US" sz="1200" dirty="0" smtClean="0"/>
              <a:t>, Laura and John Arnold Foundation, 2013  (Kentucky data)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59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153,000 defendants booked into jail in 2009 and 2010)</a:t>
            </a:r>
          </a:p>
          <a:p>
            <a:r>
              <a:rPr lang="en-US" dirty="0" smtClean="0"/>
              <a:t>  What can happen in 3 days?</a:t>
            </a:r>
          </a:p>
          <a:p>
            <a:r>
              <a:rPr lang="en-US" dirty="0" smtClean="0"/>
              <a:t>	housing, children, job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5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(Source:  Timothy P. </a:t>
            </a:r>
            <a:r>
              <a:rPr lang="en-US" sz="1200" dirty="0" err="1" smtClean="0"/>
              <a:t>Cadigan</a:t>
            </a:r>
            <a:r>
              <a:rPr lang="en-US" sz="1200" dirty="0" smtClean="0"/>
              <a:t> and Christopher </a:t>
            </a:r>
            <a:r>
              <a:rPr lang="en-US" sz="1200" dirty="0" err="1" smtClean="0"/>
              <a:t>Lowenkamp</a:t>
            </a:r>
            <a:r>
              <a:rPr lang="en-US" sz="1200" dirty="0" smtClean="0"/>
              <a:t>, “Pre-Entry:  The Key to Long-Term Criminal Justice Success,” in Federal Probation, Volume 75, Number 2, 2001.)</a:t>
            </a:r>
          </a:p>
          <a:p>
            <a:r>
              <a:rPr lang="en-US" dirty="0" smtClean="0"/>
              <a:t>A 2011 study that was done in the federal system and that has obvious implications for re-entry, found that, when controlling for the risk levels, defendants who were detained throughout the pretrial period were twice as likely to fail on post-conviction supervision than those who were released during the pretrial period.  (Source:  Timothy P. </a:t>
            </a:r>
            <a:r>
              <a:rPr lang="en-US" dirty="0" err="1" smtClean="0"/>
              <a:t>Cadigan</a:t>
            </a:r>
            <a:r>
              <a:rPr lang="en-US" dirty="0" smtClean="0"/>
              <a:t> and Christopher </a:t>
            </a:r>
            <a:r>
              <a:rPr lang="en-US" dirty="0" err="1" smtClean="0"/>
              <a:t>Lowenkamp</a:t>
            </a:r>
            <a:r>
              <a:rPr lang="en-US" dirty="0" smtClean="0"/>
              <a:t>, “Pre-Entry:  The Key to Long-Term Criminal Justice Success,” in Federal Probation, Volume 75, Number 2, 2001.)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11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2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96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070-478F-7248-9F8E-301E926FCC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3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7C44-9B47-E84B-BADC-8B8FC90F0BD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645-137F-3742-B6EC-922DB942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7C44-9B47-E84B-BADC-8B8FC90F0BD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645-137F-3742-B6EC-922DB942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7C44-9B47-E84B-BADC-8B8FC90F0BD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645-137F-3742-B6EC-922DB942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7C44-9B47-E84B-BADC-8B8FC90F0BD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645-137F-3742-B6EC-922DB942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7C44-9B47-E84B-BADC-8B8FC90F0BD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645-137F-3742-B6EC-922DB942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7C44-9B47-E84B-BADC-8B8FC90F0BD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645-137F-3742-B6EC-922DB942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7C44-9B47-E84B-BADC-8B8FC90F0BD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645-137F-3742-B6EC-922DB942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7C44-9B47-E84B-BADC-8B8FC90F0BD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645-137F-3742-B6EC-922DB942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7C44-9B47-E84B-BADC-8B8FC90F0BD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645-137F-3742-B6EC-922DB942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7C44-9B47-E84B-BADC-8B8FC90F0BD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645-137F-3742-B6EC-922DB942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7C44-9B47-E84B-BADC-8B8FC90F0BD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D645-137F-3742-B6EC-922DB942C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47C44-9B47-E84B-BADC-8B8FC90F0BD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D645-137F-3742-B6EC-922DB942C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5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ourts.gov/news/2017/08/17/incarceration-costs-significantly-more-supervis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js.gov/content/pub/pdf/prd-bra84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js.gov/content/pub/pdf/fjs14st.pdf" TargetMode="External"/><Relationship Id="rId5" Type="http://schemas.openxmlformats.org/officeDocument/2006/relationships/hyperlink" Target="https://www.bjs.gov/content/pub/html/fjsst/2006/fjs06st.pdf" TargetMode="External"/><Relationship Id="rId4" Type="http://schemas.openxmlformats.org/officeDocument/2006/relationships/hyperlink" Target="https://www.bjs.gov/content/pub/pdf/fprd96.pdf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ourts.gov/sites/default/files/17-sep_final_0.pdf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Garamond" panose="02020500000000000000" pitchFamily="18" charset="0"/>
              </a:rPr>
              <a:t>Expanding Advocacy for Pretrial Release</a:t>
            </a:r>
            <a:endParaRPr lang="en-US" b="1" dirty="0">
              <a:latin typeface="AGaramond" panose="02020500000000000000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95343"/>
            <a:ext cx="9144000" cy="27585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endParaRPr lang="en-US" altLang="en-US" sz="1800" dirty="0" smtClean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1800" dirty="0" smtClean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1800" dirty="0">
              <a:latin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Credit to </a:t>
            </a:r>
            <a:r>
              <a:rPr lang="en-US" altLang="en-US" sz="1200" b="1" dirty="0" smtClean="0">
                <a:latin typeface="Times New Roman" panose="02020603050405020304" pitchFamily="18" charset="0"/>
              </a:rPr>
              <a:t>Alison Siegler</a:t>
            </a:r>
          </a:p>
          <a:p>
            <a:pPr algn="r">
              <a:lnSpc>
                <a:spcPct val="80000"/>
              </a:lnSpc>
              <a:defRPr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Federal Criminal Justice Clinic</a:t>
            </a:r>
            <a:endParaRPr lang="en-US" altLang="en-US" sz="1200" dirty="0">
              <a:latin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University of Chicago Law 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School &amp;</a:t>
            </a:r>
          </a:p>
          <a:p>
            <a:pPr algn="r">
              <a:lnSpc>
                <a:spcPct val="80000"/>
              </a:lnSpc>
              <a:defRPr/>
            </a:pPr>
            <a:r>
              <a:rPr lang="en-US" altLang="en-US" sz="1200" b="1" dirty="0" smtClean="0">
                <a:latin typeface="Times New Roman" panose="02020603050405020304" pitchFamily="18" charset="0"/>
              </a:rPr>
              <a:t>William Hicks</a:t>
            </a:r>
          </a:p>
          <a:p>
            <a:pPr algn="r">
              <a:lnSpc>
                <a:spcPct val="80000"/>
              </a:lnSpc>
              <a:defRPr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Probation &amp; Pretrial Services Office</a:t>
            </a:r>
          </a:p>
          <a:p>
            <a:pPr algn="r">
              <a:lnSpc>
                <a:spcPct val="80000"/>
              </a:lnSpc>
              <a:defRPr/>
            </a:pPr>
            <a:r>
              <a:rPr lang="en-US" altLang="en-US" sz="1200" dirty="0" smtClean="0">
                <a:latin typeface="Times New Roman" panose="02020603050405020304" pitchFamily="18" charset="0"/>
              </a:rPr>
              <a:t>Administrative Office of the U.S. Courts</a:t>
            </a:r>
          </a:p>
          <a:p>
            <a:pPr algn="r">
              <a:lnSpc>
                <a:spcPct val="80000"/>
              </a:lnSpc>
              <a:defRPr/>
            </a:pPr>
            <a:endParaRPr lang="en-US" altLang="en-US" sz="1200" dirty="0" smtClean="0">
              <a:latin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  <a:defRPr/>
            </a:pPr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82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465" y="-4601030"/>
            <a:ext cx="10515600" cy="460103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5557"/>
            <a:ext cx="10515600" cy="571409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84" y="375556"/>
            <a:ext cx="8882244" cy="5714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6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7703"/>
            <a:ext cx="10515600" cy="17110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Sentencing Consequences of Federal Pretrial Supervision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828801"/>
            <a:ext cx="10515600" cy="477610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Pretrial release was a statistically significant predictor of whether a prison sentence was imposed</a:t>
            </a:r>
          </a:p>
          <a:p>
            <a:endParaRPr lang="en-US" sz="3200" dirty="0"/>
          </a:p>
          <a:p>
            <a:r>
              <a:rPr lang="en-US" sz="3200" dirty="0"/>
              <a:t>Pretrial release was a statistically significant predictor on sentence length</a:t>
            </a:r>
          </a:p>
          <a:p>
            <a:endParaRPr lang="en-US" sz="3200" dirty="0"/>
          </a:p>
          <a:p>
            <a:r>
              <a:rPr lang="en-US" sz="3200" dirty="0"/>
              <a:t>Having pretrial supervision revoked nearly doubled likelihood of a sentence to incarceration</a:t>
            </a:r>
          </a:p>
          <a:p>
            <a:endParaRPr lang="en-US" sz="3200" dirty="0"/>
          </a:p>
          <a:p>
            <a:r>
              <a:rPr lang="en-US" sz="3200" dirty="0"/>
              <a:t>(n=94,229)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8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42196"/>
            <a:ext cx="10515600" cy="243771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Impact of pretrial detention on post-conviction supervision</a:t>
            </a:r>
            <a:endParaRPr lang="en-US" sz="6600" b="1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55471"/>
            <a:ext cx="10515600" cy="3134179"/>
          </a:xfrm>
        </p:spPr>
        <p:txBody>
          <a:bodyPr/>
          <a:lstStyle/>
          <a:p>
            <a:r>
              <a:rPr lang="en-US" sz="4800" dirty="0"/>
              <a:t>Controlling for risk level, defendants detained pretrial </a:t>
            </a:r>
            <a:r>
              <a:rPr lang="en-US" sz="4800" b="1" dirty="0">
                <a:solidFill>
                  <a:srgbClr val="3366FF"/>
                </a:solidFill>
              </a:rPr>
              <a:t>2x</a:t>
            </a:r>
            <a:r>
              <a:rPr lang="en-US" sz="4800" dirty="0"/>
              <a:t> more likely to fail on post-conviction supervision than those released during pretrial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2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Garamond" panose="02020404030301010803" pitchFamily="18" charset="0"/>
              </a:rPr>
              <a:t>Cost to Taxpayers of Pretrial Detention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2111188"/>
            <a:ext cx="9372600" cy="4365812"/>
          </a:xfrm>
        </p:spPr>
        <p:txBody>
          <a:bodyPr/>
          <a:lstStyle/>
          <a:p>
            <a:pPr>
              <a:defRPr/>
            </a:pPr>
            <a:r>
              <a:rPr lang="en-US" altLang="en-US" sz="4000" dirty="0">
                <a:latin typeface="Garamond" panose="02020404030301010803" pitchFamily="18" charset="0"/>
              </a:rPr>
              <a:t>Pretrial Detention </a:t>
            </a:r>
            <a:endParaRPr lang="en-US" altLang="en-US" sz="4000" dirty="0" smtClean="0">
              <a:latin typeface="Garamond" panose="02020404030301010803" pitchFamily="18" charset="0"/>
            </a:endParaRPr>
          </a:p>
          <a:p>
            <a:pPr lvl="1">
              <a:defRPr/>
            </a:pPr>
            <a:r>
              <a:rPr lang="en-US" altLang="en-US" sz="4000" dirty="0" smtClean="0">
                <a:latin typeface="Garamond" panose="02020404030301010803" pitchFamily="18" charset="0"/>
              </a:rPr>
              <a:t>$</a:t>
            </a:r>
            <a:r>
              <a:rPr lang="en-US" altLang="en-US" sz="4000" b="1" dirty="0">
                <a:latin typeface="Garamond" panose="02020404030301010803" pitchFamily="18" charset="0"/>
              </a:rPr>
              <a:t>31,842</a:t>
            </a:r>
            <a:r>
              <a:rPr lang="en-US" altLang="en-US" sz="4000" dirty="0">
                <a:latin typeface="Garamond" panose="02020404030301010803" pitchFamily="18" charset="0"/>
              </a:rPr>
              <a:t>/year</a:t>
            </a:r>
          </a:p>
          <a:p>
            <a:pPr>
              <a:defRPr/>
            </a:pPr>
            <a:r>
              <a:rPr lang="en-US" altLang="en-US" sz="4000" dirty="0">
                <a:latin typeface="Garamond" panose="02020404030301010803" pitchFamily="18" charset="0"/>
              </a:rPr>
              <a:t>Pretrial supervision on bond</a:t>
            </a:r>
          </a:p>
          <a:p>
            <a:pPr lvl="1">
              <a:defRPr/>
            </a:pPr>
            <a:r>
              <a:rPr lang="en-US" altLang="en-US" sz="4000" dirty="0">
                <a:latin typeface="Garamond" panose="02020404030301010803" pitchFamily="18" charset="0"/>
              </a:rPr>
              <a:t>$</a:t>
            </a:r>
            <a:r>
              <a:rPr lang="en-US" altLang="en-US" sz="4000" b="1" dirty="0">
                <a:latin typeface="Garamond" panose="02020404030301010803" pitchFamily="18" charset="0"/>
              </a:rPr>
              <a:t>4,026</a:t>
            </a:r>
            <a:r>
              <a:rPr lang="en-US" altLang="en-US" sz="4000" dirty="0">
                <a:latin typeface="Garamond" panose="02020404030301010803" pitchFamily="18" charset="0"/>
              </a:rPr>
              <a:t>/year</a:t>
            </a:r>
          </a:p>
          <a:p>
            <a:pPr marL="457200" lvl="1" indent="0">
              <a:buNone/>
              <a:defRPr/>
            </a:pPr>
            <a:endParaRPr lang="en-US" altLang="en-US" sz="3200" dirty="0">
              <a:latin typeface="Garamond" panose="02020404030301010803" pitchFamily="18" charset="0"/>
            </a:endParaRPr>
          </a:p>
          <a:p>
            <a:pPr marL="457200" lvl="1" indent="0">
              <a:buNone/>
              <a:defRPr/>
            </a:pPr>
            <a:r>
              <a:rPr lang="en-US" altLang="en-US" sz="3200" dirty="0">
                <a:latin typeface="Garamond" panose="02020404030301010803" pitchFamily="18" charset="0"/>
              </a:rPr>
              <a:t>[</a:t>
            </a:r>
            <a:r>
              <a:rPr lang="en-US" sz="3200" u="sng" dirty="0">
                <a:latin typeface="Garamond" panose="02020404030301010803" pitchFamily="18" charset="0"/>
                <a:hlinkClick r:id="rId3"/>
              </a:rPr>
              <a:t>http://www.uscourts.gov/news/2017/08/17/incarceration-costs-significantly-more-supervision</a:t>
            </a:r>
            <a:r>
              <a:rPr lang="en-US" altLang="en-US" sz="3200" dirty="0">
                <a:latin typeface="Garamond" panose="02020404030301010803" pitchFamily="18" charset="0"/>
              </a:rPr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20243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WHAT’S A MOTHER TO DO?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>
                <a:latin typeface="Garamond" panose="02020404030301010803" pitchFamily="18" charset="0"/>
              </a:rPr>
              <a:t>Government &amp; Judges Violate Bail Reform Act </a:t>
            </a:r>
            <a:br>
              <a:rPr lang="en-US" altLang="en-US" b="1" dirty="0" smtClean="0">
                <a:latin typeface="Garamond" panose="02020404030301010803" pitchFamily="18" charset="0"/>
              </a:rPr>
            </a:br>
            <a:r>
              <a:rPr lang="en-US" altLang="en-US" b="1" dirty="0" smtClean="0">
                <a:latin typeface="Garamond" panose="02020404030301010803" pitchFamily="18" charset="0"/>
              </a:rPr>
              <a:t>(</a:t>
            </a:r>
            <a:r>
              <a:rPr lang="en-US" altLang="en-US" b="1" dirty="0">
                <a:latin typeface="Garamond" panose="02020404030301010803" pitchFamily="18" charset="0"/>
              </a:rPr>
              <a:t>18 U.S.C. § 3142)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>
                <a:latin typeface="Garamond" panose="02020404030301010803" pitchFamily="18" charset="0"/>
              </a:rPr>
              <a:t>We must remind everyone that B.R.A. is the law.</a:t>
            </a:r>
          </a:p>
          <a:p>
            <a:r>
              <a:rPr lang="en-US" altLang="en-US" sz="4000" dirty="0" smtClean="0">
                <a:latin typeface="Garamond" panose="02020404030301010803" pitchFamily="18" charset="0"/>
              </a:rPr>
              <a:t>We must remind everyone of what the statute says.</a:t>
            </a:r>
          </a:p>
          <a:p>
            <a:r>
              <a:rPr lang="en-US" altLang="en-US" sz="4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CHANGE THE CULTURE</a:t>
            </a:r>
            <a:endParaRPr lang="en-US" altLang="en-US" sz="40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7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5400" b="1" dirty="0" smtClean="0">
                <a:latin typeface="Garamond" panose="02020404030301010803" pitchFamily="18" charset="0"/>
              </a:rPr>
              <a:t>INITIAL APPEARANCE PROBLEM: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en-US" sz="5400" dirty="0">
              <a:latin typeface="AGaramond" panose="02020500000000000000" pitchFamily="18" charset="0"/>
            </a:endParaRPr>
          </a:p>
          <a:p>
            <a:pPr marL="0" indent="0" algn="ctr">
              <a:buNone/>
            </a:pPr>
            <a:r>
              <a:rPr lang="en-US" altLang="en-US" sz="6000" b="1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B.R.A. Not Followed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altLang="en-US" sz="6000" b="1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 Illegal Detention</a:t>
            </a:r>
            <a:endParaRPr lang="en-US" altLang="en-US" sz="6000" b="1" dirty="0">
              <a:solidFill>
                <a:srgbClr val="FF000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Garamond" panose="02020404030301010803" pitchFamily="18" charset="0"/>
              </a:rPr>
              <a:t>Initial Appearance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latin typeface="AGaramond" panose="02020500000000000000" pitchFamily="18" charset="0"/>
            </a:endParaRPr>
          </a:p>
          <a:p>
            <a:pPr marL="0" indent="0" algn="ctr">
              <a:buNone/>
            </a:pPr>
            <a:r>
              <a:rPr lang="en-US" sz="4800" b="1" dirty="0" smtClean="0">
                <a:latin typeface="Garamond" charset="0"/>
                <a:ea typeface="Garamond" charset="0"/>
                <a:cs typeface="Garamond" charset="0"/>
              </a:rPr>
              <a:t>“The </a:t>
            </a:r>
            <a:r>
              <a:rPr lang="en-US" sz="4800" b="1" dirty="0">
                <a:latin typeface="Garamond" charset="0"/>
                <a:ea typeface="Garamond" charset="0"/>
                <a:cs typeface="Garamond" charset="0"/>
              </a:rPr>
              <a:t>government is moving for detention on the grounds that </a:t>
            </a:r>
            <a:r>
              <a:rPr lang="en-US" sz="4800" b="1" dirty="0" smtClean="0">
                <a:latin typeface="Garamond" charset="0"/>
                <a:ea typeface="Garamond" charset="0"/>
                <a:cs typeface="Garamond" charset="0"/>
              </a:rPr>
              <a:t>the defendant is a </a:t>
            </a:r>
            <a:r>
              <a:rPr lang="en-US" sz="4800" b="1" dirty="0">
                <a:latin typeface="Garamond" charset="0"/>
                <a:ea typeface="Garamond" charset="0"/>
                <a:cs typeface="Garamond" charset="0"/>
              </a:rPr>
              <a:t>danger to the </a:t>
            </a:r>
            <a:r>
              <a:rPr lang="en-US" sz="4800" b="1" dirty="0" smtClean="0">
                <a:latin typeface="Garamond" charset="0"/>
                <a:ea typeface="Garamond" charset="0"/>
                <a:cs typeface="Garamond" charset="0"/>
              </a:rPr>
              <a:t>community and a risk of flight.</a:t>
            </a:r>
            <a:r>
              <a:rPr lang="en-US" altLang="en-US" sz="4800" b="1" dirty="0" smtClean="0">
                <a:latin typeface="Garamond" charset="0"/>
                <a:ea typeface="Garamond" charset="0"/>
                <a:cs typeface="Garamond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24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Garamond" panose="02020404030301010803" pitchFamily="18" charset="0"/>
              </a:rPr>
              <a:t>Initial Appearance: Law (18 U.S.C. § 3142)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latin typeface="AGaramond" panose="02020500000000000000" pitchFamily="18" charset="0"/>
            </a:endParaRPr>
          </a:p>
          <a:p>
            <a:pPr marL="0" indent="0" algn="ctr">
              <a:buNone/>
            </a:pPr>
            <a:r>
              <a:rPr lang="en-US" sz="4800" b="1" u="sng" dirty="0" smtClean="0">
                <a:latin typeface="Garamond" charset="0"/>
                <a:ea typeface="Garamond" charset="0"/>
                <a:cs typeface="Garamond" charset="0"/>
              </a:rPr>
              <a:t>Danger to the community</a:t>
            </a:r>
            <a:r>
              <a:rPr lang="en-US" sz="4800" b="1" dirty="0" smtClean="0">
                <a:latin typeface="Garamond" charset="0"/>
                <a:ea typeface="Garamond" charset="0"/>
                <a:cs typeface="Garamond" charset="0"/>
              </a:rPr>
              <a:t> and ordinary </a:t>
            </a:r>
            <a:r>
              <a:rPr lang="en-US" sz="4800" b="1" u="sng" dirty="0" smtClean="0">
                <a:latin typeface="Garamond" charset="0"/>
                <a:ea typeface="Garamond" charset="0"/>
                <a:cs typeface="Garamond" charset="0"/>
              </a:rPr>
              <a:t>risk of flight</a:t>
            </a:r>
            <a:r>
              <a:rPr lang="en-US" sz="4800" b="1" dirty="0" smtClean="0">
                <a:latin typeface="Garamond" charset="0"/>
                <a:ea typeface="Garamond" charset="0"/>
                <a:cs typeface="Garamond" charset="0"/>
              </a:rPr>
              <a:t> are </a:t>
            </a:r>
            <a:r>
              <a:rPr lang="en-US" sz="4800" b="1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NOT</a:t>
            </a:r>
            <a:r>
              <a:rPr lang="en-US" sz="4800" b="1" dirty="0" smtClean="0">
                <a:latin typeface="Garamond" charset="0"/>
                <a:ea typeface="Garamond" charset="0"/>
                <a:cs typeface="Garamond" charset="0"/>
              </a:rPr>
              <a:t> legal bases for detention under the B.R.A!</a:t>
            </a:r>
          </a:p>
        </p:txBody>
      </p:sp>
    </p:spTree>
    <p:extLst>
      <p:ext uri="{BB962C8B-B14F-4D97-AF65-F5344CB8AC3E}">
        <p14:creationId xmlns:p14="http://schemas.microsoft.com/office/powerpoint/2010/main" val="116681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3931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Garamond" panose="02020404030301010803" pitchFamily="18" charset="0"/>
              </a:rPr>
              <a:t>Illegal to Detain Client w/o “F” </a:t>
            </a:r>
            <a:r>
              <a:rPr lang="en-US" altLang="en-US" b="1" dirty="0" smtClean="0">
                <a:latin typeface="Garamond" panose="02020404030301010803" pitchFamily="18" charset="0"/>
              </a:rPr>
              <a:t>Factor: </a:t>
            </a:r>
            <a:br>
              <a:rPr lang="en-US" altLang="en-US" b="1" dirty="0" smtClean="0">
                <a:latin typeface="Garamond" panose="02020404030301010803" pitchFamily="18" charset="0"/>
              </a:rPr>
            </a:br>
            <a:endParaRPr lang="en-US" altLang="en-US" b="1" dirty="0" smtClean="0">
              <a:latin typeface="Garamond" panose="02020404030301010803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173892"/>
            <a:ext cx="10515600" cy="540679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latin typeface="Garamond" panose="02020404030301010803" pitchFamily="18" charset="0"/>
              </a:rPr>
              <a:t>Plain language of statute</a:t>
            </a:r>
          </a:p>
          <a:p>
            <a:r>
              <a:rPr lang="en-US" sz="3000" b="1" i="1" dirty="0">
                <a:latin typeface="Garamond" panose="02020404030301010803" pitchFamily="18" charset="0"/>
              </a:rPr>
              <a:t>United States v. Salerno</a:t>
            </a:r>
            <a:r>
              <a:rPr lang="en-US" sz="3000" b="1" dirty="0">
                <a:latin typeface="Garamond" panose="02020404030301010803" pitchFamily="18" charset="0"/>
              </a:rPr>
              <a:t>, 481 U.S. 739, </a:t>
            </a:r>
            <a:r>
              <a:rPr lang="en-US" sz="3000" b="1" dirty="0" smtClean="0">
                <a:latin typeface="Garamond" panose="02020404030301010803" pitchFamily="18" charset="0"/>
              </a:rPr>
              <a:t>747 </a:t>
            </a:r>
            <a:r>
              <a:rPr lang="en-US" sz="3000" b="1" dirty="0">
                <a:latin typeface="Garamond" panose="02020404030301010803" pitchFamily="18" charset="0"/>
              </a:rPr>
              <a:t>(1987</a:t>
            </a:r>
            <a:r>
              <a:rPr lang="en-US" sz="3000" b="1" dirty="0" smtClean="0">
                <a:latin typeface="Garamond" panose="02020404030301010803" pitchFamily="18" charset="0"/>
              </a:rPr>
              <a:t>) </a:t>
            </a:r>
            <a:r>
              <a:rPr lang="en-US" sz="3000" b="1" dirty="0">
                <a:latin typeface="Garamond" panose="02020404030301010803" pitchFamily="18" charset="0"/>
              </a:rPr>
              <a:t>(emphasis added</a:t>
            </a:r>
            <a:r>
              <a:rPr lang="en-US" sz="3000" b="1" dirty="0" smtClean="0">
                <a:latin typeface="Garamond" panose="02020404030301010803" pitchFamily="18" charset="0"/>
              </a:rPr>
              <a:t>)</a:t>
            </a:r>
            <a:r>
              <a:rPr lang="en-US" sz="3000" dirty="0" smtClean="0">
                <a:latin typeface="Garamond" panose="02020404030301010803" pitchFamily="18" charset="0"/>
              </a:rPr>
              <a:t>: </a:t>
            </a:r>
          </a:p>
          <a:p>
            <a:pPr lvl="1"/>
            <a:r>
              <a:rPr lang="en-US" sz="3000" dirty="0" smtClean="0">
                <a:latin typeface="Garamond" panose="02020404030301010803" pitchFamily="18" charset="0"/>
              </a:rPr>
              <a:t>The </a:t>
            </a:r>
            <a:r>
              <a:rPr lang="en-US" sz="3000" dirty="0">
                <a:latin typeface="Garamond" panose="02020404030301010803" pitchFamily="18" charset="0"/>
              </a:rPr>
              <a:t>Bail Reform Act </a:t>
            </a:r>
            <a:r>
              <a:rPr lang="en-US" sz="3000" i="1" dirty="0">
                <a:latin typeface="Garamond" panose="02020404030301010803" pitchFamily="18" charset="0"/>
              </a:rPr>
              <a:t>carefully limits the circumstances under which detention may be sought</a:t>
            </a:r>
            <a:r>
              <a:rPr lang="en-US" sz="3000" dirty="0">
                <a:latin typeface="Garamond" panose="02020404030301010803" pitchFamily="18" charset="0"/>
              </a:rPr>
              <a:t> to the most serious crimes. </a:t>
            </a:r>
            <a:r>
              <a:rPr lang="en-US" sz="3000" i="1" dirty="0">
                <a:latin typeface="Garamond" panose="02020404030301010803" pitchFamily="18" charset="0"/>
              </a:rPr>
              <a:t>See</a:t>
            </a:r>
            <a:r>
              <a:rPr lang="en-US" sz="3000" dirty="0">
                <a:latin typeface="Garamond" panose="02020404030301010803" pitchFamily="18" charset="0"/>
              </a:rPr>
              <a:t> 18 U.S.C. § 3142(f) (</a:t>
            </a:r>
            <a:r>
              <a:rPr lang="en-US" sz="3000" i="1" dirty="0">
                <a:latin typeface="Garamond" panose="02020404030301010803" pitchFamily="18" charset="0"/>
              </a:rPr>
              <a:t>detention hearings available if </a:t>
            </a:r>
            <a:r>
              <a:rPr lang="en-US" sz="3000" dirty="0">
                <a:latin typeface="Garamond" panose="02020404030301010803" pitchFamily="18" charset="0"/>
              </a:rPr>
              <a:t>case involves crime of violence, offenses for which the sentence is life imprisonment or death, serious drug offenders, or certain repeat offenders</a:t>
            </a:r>
            <a:r>
              <a:rPr lang="en-US" sz="3000" dirty="0" smtClean="0">
                <a:latin typeface="Garamond" panose="02020404030301010803" pitchFamily="18" charset="0"/>
              </a:rPr>
              <a:t>).” </a:t>
            </a:r>
          </a:p>
          <a:p>
            <a:r>
              <a:rPr lang="en-US" altLang="en-US" sz="3000" b="1" dirty="0" smtClean="0">
                <a:latin typeface="Garamond" panose="02020404030301010803" pitchFamily="18" charset="0"/>
              </a:rPr>
              <a:t>6 COAs</a:t>
            </a:r>
          </a:p>
          <a:p>
            <a:pPr lvl="1"/>
            <a:r>
              <a:rPr lang="en-US" sz="3000" dirty="0" smtClean="0">
                <a:latin typeface="Garamond" panose="02020404030301010803" pitchFamily="18" charset="0"/>
              </a:rPr>
              <a:t>1</a:t>
            </a:r>
            <a:r>
              <a:rPr lang="en-US" sz="3000" baseline="30000" dirty="0" smtClean="0">
                <a:latin typeface="Garamond" panose="02020404030301010803" pitchFamily="18" charset="0"/>
              </a:rPr>
              <a:t>st</a:t>
            </a:r>
            <a:r>
              <a:rPr lang="en-US" sz="3000" dirty="0" smtClean="0">
                <a:latin typeface="Garamond" panose="02020404030301010803" pitchFamily="18" charset="0"/>
              </a:rPr>
              <a:t> Circuit: </a:t>
            </a:r>
            <a:r>
              <a:rPr lang="en-US" sz="3000" i="1" dirty="0">
                <a:latin typeface="Garamond" panose="02020404030301010803" pitchFamily="18" charset="0"/>
              </a:rPr>
              <a:t>United States v. </a:t>
            </a:r>
            <a:r>
              <a:rPr lang="en-US" sz="3000" i="1" dirty="0" err="1">
                <a:latin typeface="Garamond" panose="02020404030301010803" pitchFamily="18" charset="0"/>
              </a:rPr>
              <a:t>Ploof</a:t>
            </a:r>
            <a:r>
              <a:rPr lang="en-US" sz="3000" dirty="0">
                <a:latin typeface="Garamond" panose="02020404030301010803" pitchFamily="18" charset="0"/>
              </a:rPr>
              <a:t>, 851 F.2d 7, 11 (1st Cir. 1988</a:t>
            </a:r>
            <a:r>
              <a:rPr lang="en-US" sz="3000" dirty="0" smtClean="0">
                <a:latin typeface="Garamond" panose="02020404030301010803" pitchFamily="18" charset="0"/>
              </a:rPr>
              <a:t>)</a:t>
            </a:r>
          </a:p>
          <a:p>
            <a:pPr lvl="1"/>
            <a:r>
              <a:rPr lang="en-US" sz="3000" dirty="0" smtClean="0">
                <a:latin typeface="Garamond" panose="02020404030301010803" pitchFamily="18" charset="0"/>
              </a:rPr>
              <a:t>2</a:t>
            </a:r>
            <a:r>
              <a:rPr lang="en-US" sz="3000" baseline="30000" dirty="0" smtClean="0">
                <a:latin typeface="Garamond" panose="02020404030301010803" pitchFamily="18" charset="0"/>
              </a:rPr>
              <a:t>nd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smtClean="0">
                <a:latin typeface="Garamond" panose="02020404030301010803" pitchFamily="18" charset="0"/>
              </a:rPr>
              <a:t>Circuit: </a:t>
            </a:r>
            <a:r>
              <a:rPr lang="en-US" sz="3000" i="1" dirty="0">
                <a:latin typeface="Garamond" panose="02020404030301010803" pitchFamily="18" charset="0"/>
              </a:rPr>
              <a:t>United States v. Friedman</a:t>
            </a:r>
            <a:r>
              <a:rPr lang="en-US" sz="3000" dirty="0">
                <a:latin typeface="Garamond" panose="02020404030301010803" pitchFamily="18" charset="0"/>
              </a:rPr>
              <a:t>, 837 F.2d 48, 49 (2d Cir. 1988</a:t>
            </a:r>
            <a:r>
              <a:rPr lang="en-US" sz="3000" dirty="0" smtClean="0">
                <a:latin typeface="Garamond" panose="02020404030301010803" pitchFamily="18" charset="0"/>
              </a:rPr>
              <a:t>)</a:t>
            </a:r>
          </a:p>
          <a:p>
            <a:pPr lvl="1"/>
            <a:r>
              <a:rPr lang="en-US" sz="3000" dirty="0" smtClean="0">
                <a:latin typeface="Garamond" panose="02020404030301010803" pitchFamily="18" charset="0"/>
              </a:rPr>
              <a:t>3</a:t>
            </a:r>
            <a:r>
              <a:rPr lang="en-US" sz="3000" baseline="30000" dirty="0" smtClean="0">
                <a:latin typeface="Garamond" panose="02020404030301010803" pitchFamily="18" charset="0"/>
              </a:rPr>
              <a:t>rd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smtClean="0">
                <a:latin typeface="Garamond" panose="02020404030301010803" pitchFamily="18" charset="0"/>
              </a:rPr>
              <a:t>Circuit: </a:t>
            </a:r>
            <a:r>
              <a:rPr lang="en-US" sz="3000" i="1" dirty="0">
                <a:latin typeface="Garamond" panose="02020404030301010803" pitchFamily="18" charset="0"/>
              </a:rPr>
              <a:t>United States v. </a:t>
            </a:r>
            <a:r>
              <a:rPr lang="en-US" sz="3000" i="1" dirty="0" err="1">
                <a:latin typeface="Garamond" panose="02020404030301010803" pitchFamily="18" charset="0"/>
              </a:rPr>
              <a:t>Himler</a:t>
            </a:r>
            <a:r>
              <a:rPr lang="en-US" sz="3000" dirty="0">
                <a:latin typeface="Garamond" panose="02020404030301010803" pitchFamily="18" charset="0"/>
              </a:rPr>
              <a:t>, 797 F.2d 156, 160 (3d Cir. 1986</a:t>
            </a:r>
            <a:r>
              <a:rPr lang="en-US" sz="3000" dirty="0" smtClean="0">
                <a:latin typeface="Garamond" panose="02020404030301010803" pitchFamily="18" charset="0"/>
              </a:rPr>
              <a:t>)</a:t>
            </a:r>
          </a:p>
          <a:p>
            <a:pPr lvl="1"/>
            <a:r>
              <a:rPr lang="en-US" sz="3000" dirty="0" smtClean="0">
                <a:latin typeface="Garamond" panose="02020404030301010803" pitchFamily="18" charset="0"/>
              </a:rPr>
              <a:t>5</a:t>
            </a:r>
            <a:r>
              <a:rPr lang="en-US" sz="3000" baseline="30000" dirty="0" smtClean="0">
                <a:latin typeface="Garamond" panose="02020404030301010803" pitchFamily="18" charset="0"/>
              </a:rPr>
              <a:t>th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smtClean="0">
                <a:latin typeface="Garamond" panose="02020404030301010803" pitchFamily="18" charset="0"/>
              </a:rPr>
              <a:t>Circuit: </a:t>
            </a:r>
            <a:r>
              <a:rPr lang="en-US" sz="3000" i="1" dirty="0">
                <a:latin typeface="Garamond" panose="02020404030301010803" pitchFamily="18" charset="0"/>
              </a:rPr>
              <a:t>United States v. Byrd</a:t>
            </a:r>
            <a:r>
              <a:rPr lang="en-US" sz="3000" dirty="0">
                <a:latin typeface="Garamond" panose="02020404030301010803" pitchFamily="18" charset="0"/>
              </a:rPr>
              <a:t>, 969 F.2d 106, 109 (5th Cir. 1992</a:t>
            </a:r>
            <a:r>
              <a:rPr lang="en-US" sz="3000" dirty="0" smtClean="0">
                <a:latin typeface="Garamond" panose="02020404030301010803" pitchFamily="18" charset="0"/>
              </a:rPr>
              <a:t>)</a:t>
            </a:r>
          </a:p>
          <a:p>
            <a:pPr lvl="1"/>
            <a:r>
              <a:rPr lang="en-US" sz="3000" dirty="0" smtClean="0">
                <a:latin typeface="Garamond" panose="02020404030301010803" pitchFamily="18" charset="0"/>
              </a:rPr>
              <a:t>9</a:t>
            </a:r>
            <a:r>
              <a:rPr lang="en-US" sz="3000" baseline="30000" dirty="0" smtClean="0">
                <a:latin typeface="Garamond" panose="02020404030301010803" pitchFamily="18" charset="0"/>
              </a:rPr>
              <a:t>th</a:t>
            </a:r>
            <a:r>
              <a:rPr lang="en-US" sz="3000" dirty="0">
                <a:latin typeface="Garamond" panose="02020404030301010803" pitchFamily="18" charset="0"/>
              </a:rPr>
              <a:t> </a:t>
            </a:r>
            <a:r>
              <a:rPr lang="en-US" sz="3000" dirty="0" smtClean="0">
                <a:latin typeface="Garamond" panose="02020404030301010803" pitchFamily="18" charset="0"/>
              </a:rPr>
              <a:t>Circuit: </a:t>
            </a:r>
            <a:r>
              <a:rPr lang="en-US" sz="3000" i="1" dirty="0">
                <a:latin typeface="Garamond" panose="02020404030301010803" pitchFamily="18" charset="0"/>
              </a:rPr>
              <a:t>United States v. Twine,</a:t>
            </a:r>
            <a:r>
              <a:rPr lang="en-US" sz="3000" dirty="0">
                <a:latin typeface="Garamond" panose="02020404030301010803" pitchFamily="18" charset="0"/>
              </a:rPr>
              <a:t> 344 F.3d 987, 987 (9th Cir. 2003)</a:t>
            </a:r>
          </a:p>
          <a:p>
            <a:pPr lvl="1"/>
            <a:r>
              <a:rPr lang="en-US" sz="3000" dirty="0" smtClean="0">
                <a:latin typeface="Garamond" panose="02020404030301010803" pitchFamily="18" charset="0"/>
              </a:rPr>
              <a:t>DC Circuit: </a:t>
            </a:r>
            <a:r>
              <a:rPr lang="en-US" sz="3000" i="1" dirty="0">
                <a:latin typeface="Garamond" panose="02020404030301010803" pitchFamily="18" charset="0"/>
              </a:rPr>
              <a:t>United States v. Singleton,</a:t>
            </a:r>
            <a:r>
              <a:rPr lang="en-US" sz="3000" dirty="0">
                <a:latin typeface="Garamond" panose="02020404030301010803" pitchFamily="18" charset="0"/>
              </a:rPr>
              <a:t> 182 F.3d 7, 9 (D.C. Cir. 1999</a:t>
            </a:r>
            <a:r>
              <a:rPr lang="en-US" sz="3000" dirty="0" smtClean="0">
                <a:latin typeface="Garamond" panose="02020404030301010803" pitchFamily="18" charset="0"/>
              </a:rPr>
              <a:t>)</a:t>
            </a:r>
            <a:endParaRPr lang="en-US" sz="3000" dirty="0">
              <a:latin typeface="Garamond" panose="02020404030301010803" pitchFamily="18" charset="0"/>
            </a:endParaRPr>
          </a:p>
          <a:p>
            <a:endParaRPr lang="en-US" altLang="en-US" sz="5400" dirty="0" smtClean="0">
              <a:latin typeface="AGaramond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5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74059" y="274638"/>
            <a:ext cx="9336741" cy="13255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Garamond" panose="02020404030301010803" pitchFamily="18" charset="0"/>
              </a:rPr>
              <a:t>Federal Pretrial Detention CRISIS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74059" y="1600200"/>
            <a:ext cx="9336741" cy="4800599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 smtClean="0">
                <a:latin typeface="Garamond" panose="02020404030301010803" pitchFamily="18" charset="0"/>
              </a:rPr>
              <a:t>Before 1984: 2% of defendants detained pretrial</a:t>
            </a:r>
          </a:p>
          <a:p>
            <a:pPr eaLnBrk="1" hangingPunct="1"/>
            <a:r>
              <a:rPr lang="en-US" altLang="en-US" sz="3200" dirty="0" smtClean="0">
                <a:latin typeface="Garamond" panose="02020404030301010803" pitchFamily="18" charset="0"/>
              </a:rPr>
              <a:t>1985: 19% detained</a:t>
            </a:r>
          </a:p>
          <a:p>
            <a:pPr eaLnBrk="1" hangingPunct="1"/>
            <a:r>
              <a:rPr lang="en-US" altLang="en-US" sz="3200" dirty="0" smtClean="0">
                <a:latin typeface="Garamond" panose="02020404030301010803" pitchFamily="18" charset="0"/>
              </a:rPr>
              <a:t>1996: 34% detained</a:t>
            </a:r>
          </a:p>
          <a:p>
            <a:pPr eaLnBrk="1" hangingPunct="1"/>
            <a:r>
              <a:rPr lang="en-US" altLang="en-US" sz="3200" dirty="0" smtClean="0">
                <a:latin typeface="Garamond" panose="02020404030301010803" pitchFamily="18" charset="0"/>
              </a:rPr>
              <a:t>2006: 63% detained</a:t>
            </a:r>
          </a:p>
          <a:p>
            <a:pPr eaLnBrk="1" hangingPunct="1"/>
            <a:r>
              <a:rPr lang="en-US" altLang="en-US" sz="4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2014: 72% detained</a:t>
            </a:r>
          </a:p>
          <a:p>
            <a:pPr marL="0" indent="0" eaLnBrk="1" hangingPunct="1">
              <a:buNone/>
            </a:pPr>
            <a:endParaRPr lang="en-US" sz="2400" u="sng" dirty="0" smtClean="0"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Garamond" panose="02020404030301010803" pitchFamily="18" charset="0"/>
              </a:rPr>
              <a:t>Data sources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Garamond" panose="02020404030301010803" pitchFamily="18" charset="0"/>
              </a:rPr>
              <a:t>1983, 1985: </a:t>
            </a:r>
            <a:r>
              <a:rPr lang="en-US" sz="2000" u="sng" dirty="0" smtClean="0">
                <a:latin typeface="Garamond" panose="02020404030301010803" pitchFamily="18" charset="0"/>
                <a:hlinkClick r:id="rId3"/>
              </a:rPr>
              <a:t>https</a:t>
            </a:r>
            <a:r>
              <a:rPr lang="en-US" sz="2000" u="sng" dirty="0">
                <a:latin typeface="Garamond" panose="02020404030301010803" pitchFamily="18" charset="0"/>
                <a:hlinkClick r:id="rId3"/>
              </a:rPr>
              <a:t>://</a:t>
            </a:r>
            <a:r>
              <a:rPr lang="en-US" sz="2000" u="sng" dirty="0" smtClean="0">
                <a:latin typeface="Garamond" panose="02020404030301010803" pitchFamily="18" charset="0"/>
                <a:hlinkClick r:id="rId3"/>
              </a:rPr>
              <a:t>www.bjs.gov/content/pub/pdf/prd-bra84.pdf</a:t>
            </a:r>
            <a:r>
              <a:rPr lang="en-US" sz="2000" dirty="0">
                <a:latin typeface="Garamond" panose="02020404030301010803" pitchFamily="18" charset="0"/>
              </a:rPr>
              <a:t> </a:t>
            </a:r>
            <a:r>
              <a:rPr lang="en-US" sz="2000" dirty="0" smtClean="0">
                <a:latin typeface="Garamond" panose="02020404030301010803" pitchFamily="18" charset="0"/>
              </a:rPr>
              <a:t>(Table 1)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Garamond" panose="02020404030301010803" pitchFamily="18" charset="0"/>
              </a:rPr>
              <a:t>1996</a:t>
            </a:r>
            <a:r>
              <a:rPr lang="en-US" sz="2000" dirty="0">
                <a:latin typeface="Garamond" panose="02020404030301010803" pitchFamily="18" charset="0"/>
              </a:rPr>
              <a:t>: </a:t>
            </a:r>
            <a:r>
              <a:rPr lang="en-US" sz="2000" dirty="0">
                <a:latin typeface="Garamond" panose="02020404030301010803" pitchFamily="18" charset="0"/>
                <a:hlinkClick r:id="rId4"/>
              </a:rPr>
              <a:t>https://</a:t>
            </a:r>
            <a:r>
              <a:rPr lang="en-US" sz="2000" dirty="0" smtClean="0">
                <a:latin typeface="Garamond" panose="02020404030301010803" pitchFamily="18" charset="0"/>
                <a:hlinkClick r:id="rId4"/>
              </a:rPr>
              <a:t>www.bjs.gov/content/pub/pdf/fprd96.pdf</a:t>
            </a:r>
            <a:r>
              <a:rPr lang="en-US" sz="2000" dirty="0" smtClean="0">
                <a:latin typeface="Garamond" panose="02020404030301010803" pitchFamily="18" charset="0"/>
              </a:rPr>
              <a:t> (Table 1)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Garamond" panose="02020404030301010803" pitchFamily="18" charset="0"/>
              </a:rPr>
              <a:t>2006: </a:t>
            </a:r>
            <a:r>
              <a:rPr lang="en-US" sz="2000" dirty="0">
                <a:latin typeface="Garamond" panose="02020404030301010803" pitchFamily="18" charset="0"/>
                <a:hlinkClick r:id="rId5"/>
              </a:rPr>
              <a:t>https://</a:t>
            </a:r>
            <a:r>
              <a:rPr lang="en-US" sz="2000" dirty="0" smtClean="0">
                <a:latin typeface="Garamond" panose="02020404030301010803" pitchFamily="18" charset="0"/>
                <a:hlinkClick r:id="rId5"/>
              </a:rPr>
              <a:t>www.bjs.gov/content/pub/html/fjsst/2006/fjs06st.pdf</a:t>
            </a:r>
            <a:r>
              <a:rPr lang="en-US" sz="2000" dirty="0" smtClean="0">
                <a:latin typeface="Garamond" panose="02020404030301010803" pitchFamily="18" charset="0"/>
              </a:rPr>
              <a:t> (Table 3.1)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Garamond" panose="02020404030301010803" pitchFamily="18" charset="0"/>
              </a:rPr>
              <a:t>2014: </a:t>
            </a:r>
            <a:r>
              <a:rPr lang="en-US" altLang="en-US" sz="2000" dirty="0" smtClean="0">
                <a:latin typeface="Garamond" panose="02020404030301010803" pitchFamily="18" charset="0"/>
                <a:hlinkClick r:id="rId6"/>
              </a:rPr>
              <a:t>https</a:t>
            </a:r>
            <a:r>
              <a:rPr lang="en-US" altLang="en-US" sz="2000" dirty="0">
                <a:latin typeface="Garamond" panose="02020404030301010803" pitchFamily="18" charset="0"/>
                <a:hlinkClick r:id="rId6"/>
              </a:rPr>
              <a:t>://</a:t>
            </a:r>
            <a:r>
              <a:rPr lang="en-US" altLang="en-US" sz="2000" dirty="0" smtClean="0">
                <a:latin typeface="Garamond" panose="02020404030301010803" pitchFamily="18" charset="0"/>
                <a:hlinkClick r:id="rId6"/>
              </a:rPr>
              <a:t>www.bjs.gov/content/pub/pdf/fjs14st.pdf</a:t>
            </a:r>
            <a:r>
              <a:rPr lang="en-US" altLang="en-US" sz="2000" dirty="0">
                <a:latin typeface="Garamond" panose="02020404030301010803" pitchFamily="18" charset="0"/>
              </a:rPr>
              <a:t> </a:t>
            </a:r>
            <a:r>
              <a:rPr lang="en-US" altLang="en-US" sz="2000" dirty="0" smtClean="0">
                <a:latin typeface="Garamond" panose="02020404030301010803" pitchFamily="18" charset="0"/>
              </a:rPr>
              <a:t>(Table 3.1)</a:t>
            </a:r>
            <a:endParaRPr lang="en-US" alt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5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Garamond" panose="02020404030301010803" pitchFamily="18" charset="0"/>
              </a:rPr>
              <a:t>Initial Appearance Law: 7 “F” Factors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z="3600" dirty="0" smtClean="0">
                <a:latin typeface="Garamond" panose="02020404030301010803" pitchFamily="18" charset="0"/>
              </a:rPr>
              <a:t>Detention is only legally authorized if one of the 7 </a:t>
            </a:r>
            <a:r>
              <a:rPr lang="en-US" altLang="en-US" sz="3600" b="1" dirty="0">
                <a:latin typeface="Garamond" panose="02020404030301010803" pitchFamily="18" charset="0"/>
              </a:rPr>
              <a:t>“(f) factors” </a:t>
            </a:r>
            <a:r>
              <a:rPr lang="en-US" altLang="en-US" sz="3600" dirty="0">
                <a:latin typeface="Garamond" panose="02020404030301010803" pitchFamily="18" charset="0"/>
              </a:rPr>
              <a:t>is present.</a:t>
            </a:r>
          </a:p>
          <a:p>
            <a:pPr>
              <a:defRPr/>
            </a:pPr>
            <a:r>
              <a:rPr lang="en-US" altLang="en-US" sz="3600" dirty="0" smtClean="0">
                <a:latin typeface="Garamond" panose="02020404030301010803" pitchFamily="18" charset="0"/>
              </a:rPr>
              <a:t>3142(f): “</a:t>
            </a:r>
            <a:r>
              <a:rPr lang="en-US" sz="3600" dirty="0" smtClean="0">
                <a:latin typeface="Garamond" panose="02020404030301010803" pitchFamily="18" charset="0"/>
              </a:rPr>
              <a:t>The </a:t>
            </a:r>
            <a:r>
              <a:rPr lang="en-US" sz="3600" dirty="0">
                <a:latin typeface="Garamond" panose="02020404030301010803" pitchFamily="18" charset="0"/>
              </a:rPr>
              <a:t>judicial officer shall hold a [detention] hearing” </a:t>
            </a:r>
            <a:r>
              <a:rPr lang="en-US" sz="3600" u="sng" dirty="0">
                <a:latin typeface="Garamond" panose="02020404030301010803" pitchFamily="18" charset="0"/>
              </a:rPr>
              <a:t>only</a:t>
            </a:r>
            <a:r>
              <a:rPr lang="en-US" sz="3600" dirty="0">
                <a:latin typeface="Garamond" panose="02020404030301010803" pitchFamily="18" charset="0"/>
              </a:rPr>
              <a:t> “in a case that involves” one of seven </a:t>
            </a:r>
            <a:r>
              <a:rPr lang="en-US" sz="3600" dirty="0" smtClean="0">
                <a:latin typeface="Garamond" panose="02020404030301010803" pitchFamily="18" charset="0"/>
              </a:rPr>
              <a:t>factors.</a:t>
            </a:r>
            <a:endParaRPr lang="en-US" altLang="en-US" sz="36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1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Garamond" panose="02020404030301010803" pitchFamily="18" charset="0"/>
              </a:rPr>
              <a:t>Initial Appearance Law: 7 “F” Factors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38200" y="1544594"/>
            <a:ext cx="10515600" cy="491799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3600" dirty="0" smtClean="0">
                <a:latin typeface="Garamond" panose="02020404030301010803" pitchFamily="18" charset="0"/>
              </a:rPr>
              <a:t>3142(f)(1): </a:t>
            </a:r>
            <a:r>
              <a:rPr lang="en-US" altLang="en-US" sz="3600" u="sng" dirty="0" smtClean="0">
                <a:latin typeface="Garamond" panose="02020404030301010803" pitchFamily="18" charset="0"/>
              </a:rPr>
              <a:t>Case specific </a:t>
            </a:r>
          </a:p>
          <a:p>
            <a:pPr lvl="1">
              <a:defRPr/>
            </a:pPr>
            <a:r>
              <a:rPr lang="en-US" altLang="en-US" sz="3000" dirty="0" smtClean="0">
                <a:latin typeface="Garamond" panose="02020404030301010803" pitchFamily="18" charset="0"/>
              </a:rPr>
              <a:t>Drugs</a:t>
            </a:r>
          </a:p>
          <a:p>
            <a:pPr lvl="1">
              <a:defRPr/>
            </a:pPr>
            <a:r>
              <a:rPr lang="en-US" altLang="en-US" sz="3000" dirty="0" smtClean="0">
                <a:latin typeface="Garamond" panose="02020404030301010803" pitchFamily="18" charset="0"/>
              </a:rPr>
              <a:t>Guns: 924(c), 922(g)</a:t>
            </a:r>
          </a:p>
          <a:p>
            <a:pPr lvl="1">
              <a:defRPr/>
            </a:pPr>
            <a:r>
              <a:rPr lang="en-US" altLang="en-US" sz="3000" dirty="0" smtClean="0">
                <a:latin typeface="Garamond" panose="02020404030301010803" pitchFamily="18" charset="0"/>
              </a:rPr>
              <a:t>COVs, bank robbery</a:t>
            </a:r>
          </a:p>
          <a:p>
            <a:pPr lvl="1">
              <a:defRPr/>
            </a:pPr>
            <a:r>
              <a:rPr lang="en-US" altLang="en-US" sz="3000" dirty="0" smtClean="0">
                <a:latin typeface="Garamond" panose="02020404030301010803" pitchFamily="18" charset="0"/>
              </a:rPr>
              <a:t>Minor victim</a:t>
            </a:r>
          </a:p>
          <a:p>
            <a:pPr lvl="1">
              <a:defRPr/>
            </a:pPr>
            <a:r>
              <a:rPr lang="en-US" altLang="en-US" sz="3000" dirty="0" smtClean="0">
                <a:latin typeface="Garamond" panose="02020404030301010803" pitchFamily="18" charset="0"/>
              </a:rPr>
              <a:t>Terrorism</a:t>
            </a:r>
          </a:p>
          <a:p>
            <a:pPr lvl="1">
              <a:defRPr/>
            </a:pPr>
            <a:r>
              <a:rPr lang="en-US" altLang="en-US" sz="3000" dirty="0" smtClean="0">
                <a:latin typeface="Garamond" panose="02020404030301010803" pitchFamily="18" charset="0"/>
              </a:rPr>
              <a:t>Recent recidivists (rare)</a:t>
            </a:r>
            <a:endParaRPr lang="en-US" altLang="en-US" sz="3000" dirty="0"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n-US" altLang="en-US" sz="3600" dirty="0" smtClean="0">
                <a:latin typeface="Garamond" panose="02020404030301010803" pitchFamily="18" charset="0"/>
              </a:rPr>
              <a:t>3142(f)(2): </a:t>
            </a:r>
            <a:r>
              <a:rPr lang="en-US" altLang="en-US" sz="3600" u="sng" dirty="0">
                <a:latin typeface="Garamond" panose="02020404030301010803" pitchFamily="18" charset="0"/>
              </a:rPr>
              <a:t>S</a:t>
            </a:r>
            <a:r>
              <a:rPr lang="en-US" altLang="en-US" sz="3600" u="sng" dirty="0" smtClean="0">
                <a:latin typeface="Garamond" panose="02020404030301010803" pitchFamily="18" charset="0"/>
              </a:rPr>
              <a:t>ubjective  </a:t>
            </a:r>
          </a:p>
          <a:p>
            <a:pPr lvl="1">
              <a:defRPr/>
            </a:pPr>
            <a:r>
              <a:rPr lang="en-US" altLang="en-US" sz="3200" dirty="0" smtClean="0">
                <a:latin typeface="Garamond" panose="02020404030301010803" pitchFamily="18" charset="0"/>
              </a:rPr>
              <a:t>“serious risk” of flight (SROF)</a:t>
            </a:r>
          </a:p>
          <a:p>
            <a:pPr lvl="1">
              <a:defRPr/>
            </a:pPr>
            <a:r>
              <a:rPr lang="en-US" altLang="en-US" sz="3200" dirty="0" smtClean="0">
                <a:latin typeface="Garamond" panose="02020404030301010803" pitchFamily="18" charset="0"/>
              </a:rPr>
              <a:t>“serious risk” threat to victim/witness/juror.</a:t>
            </a:r>
          </a:p>
          <a:p>
            <a:pPr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Note:  DOES NOT SAY “NOT DANGER TO THE COMMUNITY” </a:t>
            </a:r>
          </a:p>
        </p:txBody>
      </p:sp>
    </p:spTree>
    <p:extLst>
      <p:ext uri="{BB962C8B-B14F-4D97-AF65-F5344CB8AC3E}">
        <p14:creationId xmlns:p14="http://schemas.microsoft.com/office/powerpoint/2010/main" val="391615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altLang="en-US" sz="5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No </a:t>
            </a:r>
            <a:r>
              <a:rPr lang="en-US" altLang="en-US" sz="5400" b="1" dirty="0">
                <a:solidFill>
                  <a:srgbClr val="FF0000"/>
                </a:solidFill>
                <a:latin typeface="Garamond" panose="02020404030301010803" pitchFamily="18" charset="0"/>
              </a:rPr>
              <a:t>“F” Factor </a:t>
            </a:r>
            <a:endParaRPr lang="en-US" altLang="en-US" sz="5400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altLang="en-US" sz="5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=&gt; </a:t>
            </a:r>
          </a:p>
          <a:p>
            <a:pPr marL="0" indent="0" algn="ctr">
              <a:buNone/>
            </a:pPr>
            <a:r>
              <a:rPr lang="en-US" altLang="en-US" sz="5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No </a:t>
            </a:r>
            <a:r>
              <a:rPr lang="en-US" altLang="en-US" sz="5400" b="1" dirty="0">
                <a:solidFill>
                  <a:srgbClr val="FF0000"/>
                </a:solidFill>
                <a:latin typeface="Garamond" panose="02020404030301010803" pitchFamily="18" charset="0"/>
              </a:rPr>
              <a:t>Detention Hearing!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5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latin typeface="Garamond" panose="02020404030301010803" pitchFamily="18" charset="0"/>
              </a:rPr>
              <a:t>Illegal to Detain Client w/o “F” </a:t>
            </a:r>
            <a:r>
              <a:rPr lang="en-US" altLang="en-US" b="1" dirty="0" smtClean="0">
                <a:latin typeface="Garamond" panose="02020404030301010803" pitchFamily="18" charset="0"/>
              </a:rPr>
              <a:t>Factor</a:t>
            </a:r>
            <a:endParaRPr lang="en-US" altLang="en-US" b="1" i="1" dirty="0" smtClean="0">
              <a:latin typeface="Garamond" panose="02020404030301010803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2004291"/>
            <a:ext cx="10515600" cy="4172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Garamond" panose="02020404030301010803" pitchFamily="18" charset="0"/>
              </a:rPr>
              <a:t>“[</a:t>
            </a:r>
            <a:r>
              <a:rPr lang="en-US" sz="3600" dirty="0">
                <a:latin typeface="Garamond" panose="02020404030301010803" pitchFamily="18" charset="0"/>
              </a:rPr>
              <a:t>T]here is authority for the proposition that the government is entitled to a detention hearing (and up to 3 days to prepare for that hearing absent good cause) </a:t>
            </a:r>
            <a:r>
              <a:rPr lang="en-US" sz="3600" u="sng" dirty="0">
                <a:latin typeface="Garamond" panose="02020404030301010803" pitchFamily="18" charset="0"/>
              </a:rPr>
              <a:t>only</a:t>
            </a:r>
            <a:r>
              <a:rPr lang="en-US" sz="3600" dirty="0">
                <a:latin typeface="Garamond" panose="02020404030301010803" pitchFamily="18" charset="0"/>
              </a:rPr>
              <a:t> if it shows that the charged crime is one of the offenses enumerated in 18 U.S.C. 3142(f)(1</a:t>
            </a:r>
            <a:r>
              <a:rPr lang="en-US" sz="3600" dirty="0" smtClean="0">
                <a:latin typeface="Garamond" panose="02020404030301010803" pitchFamily="18" charset="0"/>
              </a:rPr>
              <a:t>).” </a:t>
            </a:r>
          </a:p>
          <a:p>
            <a:pPr marL="0" indent="0" algn="ctr">
              <a:buNone/>
            </a:pPr>
            <a:endParaRPr lang="en-US" i="1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3200" i="1" dirty="0" smtClean="0">
                <a:latin typeface="Garamond" panose="02020404030301010803" pitchFamily="18" charset="0"/>
              </a:rPr>
              <a:t>United </a:t>
            </a:r>
            <a:r>
              <a:rPr lang="en-US" sz="3200" i="1" dirty="0">
                <a:latin typeface="Garamond" panose="02020404030301010803" pitchFamily="18" charset="0"/>
              </a:rPr>
              <a:t>States v. Mays</a:t>
            </a:r>
            <a:r>
              <a:rPr lang="en-US" sz="3200" dirty="0">
                <a:latin typeface="Garamond" panose="02020404030301010803" pitchFamily="18" charset="0"/>
              </a:rPr>
              <a:t>, 18-CR-737, </a:t>
            </a:r>
            <a:r>
              <a:rPr lang="en-US" sz="3200" dirty="0" err="1">
                <a:latin typeface="Garamond" panose="02020404030301010803" pitchFamily="18" charset="0"/>
              </a:rPr>
              <a:t>Dkt</a:t>
            </a:r>
            <a:r>
              <a:rPr lang="en-US" sz="3200" dirty="0">
                <a:latin typeface="Garamond" panose="02020404030301010803" pitchFamily="18" charset="0"/>
              </a:rPr>
              <a:t>. No. 7 (N.D. Ill. Nov. 8, 2018</a:t>
            </a:r>
            <a:r>
              <a:rPr lang="en-US" sz="3200" dirty="0" smtClean="0">
                <a:latin typeface="Garamond" panose="02020404030301010803" pitchFamily="18" charset="0"/>
              </a:rPr>
              <a:t>)</a:t>
            </a:r>
            <a:endParaRPr 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3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latin typeface="Garamond" panose="02020404030301010803" pitchFamily="18" charset="0"/>
              </a:rPr>
              <a:t>“F” Factor: Types of Cases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804086"/>
            <a:ext cx="10515600" cy="437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FF0000"/>
                </a:solidFill>
                <a:latin typeface="Garamond" panose="02020404030301010803" pitchFamily="18" charset="0"/>
              </a:rPr>
              <a:t>No (F)(1) Factor</a:t>
            </a:r>
            <a:r>
              <a:rPr lang="en-US" sz="3600" b="1" dirty="0" smtClean="0">
                <a:latin typeface="Garamond" panose="02020404030301010803" pitchFamily="18" charset="0"/>
              </a:rPr>
              <a:t>*				</a:t>
            </a:r>
            <a:r>
              <a:rPr lang="en-US" sz="3600" b="1" u="sng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Yes (F)(1) Factor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Fraud/Financial Crime/Theft</a:t>
            </a:r>
            <a:r>
              <a:rPr lang="en-US" sz="3600" dirty="0" smtClean="0">
                <a:latin typeface="Garamond" panose="02020404030301010803" pitchFamily="18" charset="0"/>
              </a:rPr>
              <a:t>	</a:t>
            </a:r>
            <a:r>
              <a:rPr lang="en-US" sz="3600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-Drugs</a:t>
            </a:r>
          </a:p>
          <a:p>
            <a:pPr>
              <a:buFontTx/>
              <a:buChar char="-"/>
            </a:pPr>
            <a:r>
              <a:rPr lang="en-US" sz="3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Extortion</a:t>
            </a:r>
            <a:r>
              <a:rPr lang="en-US" sz="3600" dirty="0" smtClean="0">
                <a:latin typeface="Garamond" panose="02020404030301010803" pitchFamily="18" charset="0"/>
              </a:rPr>
              <a:t>					</a:t>
            </a:r>
            <a:r>
              <a:rPr lang="en-US" sz="3600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-Guns: 924(c), 922(g)</a:t>
            </a:r>
          </a:p>
          <a:p>
            <a:pPr>
              <a:buFontTx/>
              <a:buChar char="-"/>
            </a:pPr>
            <a:r>
              <a:rPr lang="en-US" sz="3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Threats</a:t>
            </a:r>
            <a:r>
              <a:rPr lang="en-US" sz="3600" dirty="0" smtClean="0">
                <a:latin typeface="Garamond" panose="02020404030301010803" pitchFamily="18" charset="0"/>
              </a:rPr>
              <a:t>						</a:t>
            </a:r>
            <a:r>
              <a:rPr lang="en-US" sz="3600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-Crimes of violence</a:t>
            </a:r>
          </a:p>
          <a:p>
            <a:pPr>
              <a:buFontTx/>
              <a:buChar char="-"/>
            </a:pPr>
            <a:r>
              <a:rPr lang="en-US" sz="3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Alien smuggling</a:t>
            </a:r>
            <a:r>
              <a:rPr lang="en-US" sz="3600" dirty="0" smtClean="0">
                <a:latin typeface="Garamond" panose="02020404030301010803" pitchFamily="18" charset="0"/>
              </a:rPr>
              <a:t>				</a:t>
            </a:r>
            <a:r>
              <a:rPr lang="en-US" sz="3600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-Minor victim</a:t>
            </a:r>
          </a:p>
          <a:p>
            <a:pPr>
              <a:buFontTx/>
              <a:buChar char="-"/>
            </a:pPr>
            <a:r>
              <a:rPr lang="en-US" sz="3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Illegal reentry </a:t>
            </a:r>
            <a:r>
              <a:rPr lang="en-US" sz="3600" dirty="0" smtClean="0">
                <a:latin typeface="Garamond" panose="02020404030301010803" pitchFamily="18" charset="0"/>
              </a:rPr>
              <a:t>(likely SROF)		</a:t>
            </a:r>
            <a:r>
              <a:rPr lang="en-US" sz="3600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-Terrorism</a:t>
            </a:r>
          </a:p>
          <a:p>
            <a:pPr marL="0" indent="0">
              <a:buNone/>
            </a:pPr>
            <a:r>
              <a:rPr lang="en-US" sz="3600" dirty="0" smtClean="0">
                <a:latin typeface="Garamond" panose="02020404030301010803" pitchFamily="18" charset="0"/>
              </a:rPr>
              <a:t>(*except if SROF: serious risk of flight)</a:t>
            </a:r>
          </a:p>
        </p:txBody>
      </p:sp>
    </p:spTree>
    <p:extLst>
      <p:ext uri="{BB962C8B-B14F-4D97-AF65-F5344CB8AC3E}">
        <p14:creationId xmlns:p14="http://schemas.microsoft.com/office/powerpoint/2010/main" val="227155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latin typeface="Garamond" panose="02020404030301010803" pitchFamily="18" charset="0"/>
              </a:rPr>
              <a:t>NO “F</a:t>
            </a:r>
            <a:r>
              <a:rPr lang="en-US" altLang="en-US" sz="4000" b="1" dirty="0">
                <a:latin typeface="Garamond" panose="02020404030301010803" pitchFamily="18" charset="0"/>
              </a:rPr>
              <a:t>” </a:t>
            </a:r>
            <a:r>
              <a:rPr lang="en-US" altLang="en-US" sz="4000" b="1" dirty="0" smtClean="0">
                <a:latin typeface="Garamond" panose="02020404030301010803" pitchFamily="18" charset="0"/>
              </a:rPr>
              <a:t>FACTOR: </a:t>
            </a:r>
            <a:br>
              <a:rPr lang="en-US" altLang="en-US" sz="4000" b="1" dirty="0" smtClean="0">
                <a:latin typeface="Garamond" panose="02020404030301010803" pitchFamily="18" charset="0"/>
              </a:rPr>
            </a:br>
            <a:r>
              <a:rPr lang="en-US" altLang="en-US" sz="4000" b="1" dirty="0" smtClean="0">
                <a:latin typeface="Garamond" panose="02020404030301010803" pitchFamily="18" charset="0"/>
              </a:rPr>
              <a:t>Financial Danger </a:t>
            </a:r>
            <a:r>
              <a:rPr lang="en-US" altLang="en-US" sz="4000" b="1" dirty="0">
                <a:latin typeface="Garamond" panose="02020404030301010803" pitchFamily="18" charset="0"/>
              </a:rPr>
              <a:t>to </a:t>
            </a:r>
            <a:r>
              <a:rPr lang="en-US" altLang="en-US" sz="4000" b="1" dirty="0" smtClean="0">
                <a:latin typeface="Garamond" panose="02020404030301010803" pitchFamily="18" charset="0"/>
              </a:rPr>
              <a:t>Community/Fraud Cases</a:t>
            </a:r>
            <a:endParaRPr lang="en-US" altLang="en-US" sz="40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latin typeface="AGaramond" panose="02020500000000000000" pitchFamily="18" charset="0"/>
            </a:endParaRPr>
          </a:p>
          <a:p>
            <a:pPr marL="0" indent="0" algn="ctr">
              <a:buNone/>
            </a:pPr>
            <a:r>
              <a:rPr lang="en-US" sz="4800" b="1" dirty="0" smtClean="0">
                <a:latin typeface="Garamond" charset="0"/>
                <a:ea typeface="Garamond" charset="0"/>
                <a:cs typeface="Garamond" charset="0"/>
              </a:rPr>
              <a:t>“The </a:t>
            </a:r>
            <a:r>
              <a:rPr lang="en-US" sz="4800" b="1" dirty="0">
                <a:latin typeface="Garamond" charset="0"/>
                <a:ea typeface="Garamond" charset="0"/>
                <a:cs typeface="Garamond" charset="0"/>
              </a:rPr>
              <a:t>government is moving </a:t>
            </a:r>
            <a:r>
              <a:rPr lang="en-US" sz="4800" b="1" dirty="0" smtClean="0">
                <a:latin typeface="Garamond" charset="0"/>
                <a:ea typeface="Garamond" charset="0"/>
                <a:cs typeface="Garamond" charset="0"/>
              </a:rPr>
              <a:t>for </a:t>
            </a:r>
            <a:r>
              <a:rPr lang="en-US" sz="4800" b="1" dirty="0">
                <a:latin typeface="Garamond" charset="0"/>
                <a:ea typeface="Garamond" charset="0"/>
                <a:cs typeface="Garamond" charset="0"/>
              </a:rPr>
              <a:t>detention on the grounds that </a:t>
            </a:r>
            <a:r>
              <a:rPr lang="en-US" sz="4800" b="1" dirty="0" smtClean="0">
                <a:latin typeface="Garamond" charset="0"/>
                <a:ea typeface="Garamond" charset="0"/>
                <a:cs typeface="Garamond" charset="0"/>
              </a:rPr>
              <a:t>the defendant is </a:t>
            </a:r>
            <a:r>
              <a:rPr lang="en-US" sz="4800" b="1" dirty="0">
                <a:latin typeface="Garamond" charset="0"/>
                <a:ea typeface="Garamond" charset="0"/>
                <a:cs typeface="Garamond" charset="0"/>
              </a:rPr>
              <a:t>a </a:t>
            </a:r>
            <a:r>
              <a:rPr lang="en-US" sz="4800" b="1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FINANCIAL DANGER </a:t>
            </a:r>
            <a:r>
              <a:rPr lang="en-US" sz="4800" b="1" dirty="0" smtClean="0">
                <a:latin typeface="Garamond" charset="0"/>
                <a:ea typeface="Garamond" charset="0"/>
                <a:cs typeface="Garamond" charset="0"/>
              </a:rPr>
              <a:t>to the community.</a:t>
            </a:r>
            <a:r>
              <a:rPr lang="en-US" altLang="en-US" sz="4800" b="1" dirty="0" smtClean="0">
                <a:latin typeface="Garamond" charset="0"/>
                <a:ea typeface="Garamond" charset="0"/>
                <a:cs typeface="Garamond" charset="0"/>
              </a:rPr>
              <a:t>”</a:t>
            </a:r>
          </a:p>
        </p:txBody>
      </p:sp>
      <p:sp>
        <p:nvSpPr>
          <p:cNvPr id="8" name="Multiply 7"/>
          <p:cNvSpPr/>
          <p:nvPr/>
        </p:nvSpPr>
        <p:spPr>
          <a:xfrm>
            <a:off x="2604655" y="701964"/>
            <a:ext cx="6659418" cy="615603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8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latin typeface="Garamond" panose="02020404030301010803" pitchFamily="18" charset="0"/>
              </a:rPr>
              <a:t>Illegal </a:t>
            </a:r>
            <a:r>
              <a:rPr lang="en-US" altLang="en-US" b="1" dirty="0">
                <a:latin typeface="Garamond" panose="02020404030301010803" pitchFamily="18" charset="0"/>
              </a:rPr>
              <a:t>to </a:t>
            </a:r>
            <a:r>
              <a:rPr lang="en-US" altLang="en-US" b="1" dirty="0" smtClean="0">
                <a:latin typeface="Garamond" panose="02020404030301010803" pitchFamily="18" charset="0"/>
              </a:rPr>
              <a:t>Detain </a:t>
            </a:r>
            <a:r>
              <a:rPr lang="en-US" altLang="en-US" b="1" dirty="0">
                <a:latin typeface="Garamond" panose="02020404030301010803" pitchFamily="18" charset="0"/>
              </a:rPr>
              <a:t>C</a:t>
            </a:r>
            <a:r>
              <a:rPr lang="en-US" altLang="en-US" b="1" dirty="0" smtClean="0">
                <a:latin typeface="Garamond" panose="02020404030301010803" pitchFamily="18" charset="0"/>
              </a:rPr>
              <a:t>lient as Danger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2004291"/>
            <a:ext cx="10515600" cy="4172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Garamond" charset="0"/>
                <a:ea typeface="Garamond" charset="0"/>
                <a:cs typeface="Garamond" charset="0"/>
              </a:rPr>
              <a:t>“[</a:t>
            </a:r>
            <a:r>
              <a:rPr lang="en-US" sz="4000" dirty="0">
                <a:latin typeface="Garamond" charset="0"/>
                <a:ea typeface="Garamond" charset="0"/>
                <a:cs typeface="Garamond" charset="0"/>
              </a:rPr>
              <a:t>W]e find ourselves in agreement with the First and Third Circuits: </a:t>
            </a:r>
            <a:r>
              <a:rPr lang="en-US" sz="4000" dirty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a </a:t>
            </a:r>
            <a:r>
              <a:rPr lang="en-US" sz="4000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defendant’s </a:t>
            </a:r>
            <a:r>
              <a:rPr lang="en-US" sz="4000" dirty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threat to the safety of other persons or to the community, standing alone, will not justify pre-trial detention</a:t>
            </a:r>
            <a:r>
              <a:rPr lang="en-US" sz="4000" dirty="0">
                <a:latin typeface="Garamond" charset="0"/>
                <a:ea typeface="Garamond" charset="0"/>
                <a:cs typeface="Garamond" charset="0"/>
              </a:rPr>
              <a:t>.” </a:t>
            </a:r>
            <a:endParaRPr lang="en-US" sz="4000" dirty="0" smtClean="0">
              <a:latin typeface="Garamond" charset="0"/>
              <a:ea typeface="Garamond" charset="0"/>
              <a:cs typeface="Garamond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Garamond" charset="0"/>
              <a:ea typeface="Garamond" charset="0"/>
              <a:cs typeface="Garamond" charset="0"/>
            </a:endParaRPr>
          </a:p>
          <a:p>
            <a:pPr marL="0" indent="0" algn="ctr">
              <a:buNone/>
            </a:pPr>
            <a:r>
              <a:rPr lang="en-US" sz="4000" i="1" dirty="0" smtClean="0">
                <a:latin typeface="Garamond" charset="0"/>
                <a:ea typeface="Garamond" charset="0"/>
                <a:cs typeface="Garamond" charset="0"/>
              </a:rPr>
              <a:t>United </a:t>
            </a:r>
            <a:r>
              <a:rPr lang="en-US" sz="4000" i="1" dirty="0">
                <a:latin typeface="Garamond" charset="0"/>
                <a:ea typeface="Garamond" charset="0"/>
                <a:cs typeface="Garamond" charset="0"/>
              </a:rPr>
              <a:t>States v. Byrd</a:t>
            </a:r>
            <a:r>
              <a:rPr lang="en-US" sz="4000" dirty="0">
                <a:latin typeface="Garamond" charset="0"/>
                <a:ea typeface="Garamond" charset="0"/>
                <a:cs typeface="Garamond" charset="0"/>
              </a:rPr>
              <a:t>, 969 F.2d 106, 110 (5th Cir. 1992)</a:t>
            </a:r>
          </a:p>
        </p:txBody>
      </p:sp>
    </p:spTree>
    <p:extLst>
      <p:ext uri="{BB962C8B-B14F-4D97-AF65-F5344CB8AC3E}">
        <p14:creationId xmlns:p14="http://schemas.microsoft.com/office/powerpoint/2010/main" val="34876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>
                <a:latin typeface="Garamond" panose="02020404030301010803" pitchFamily="18" charset="0"/>
              </a:rPr>
              <a:t>NO “F” FACTOR: </a:t>
            </a:r>
            <a:br>
              <a:rPr lang="en-US" altLang="en-US" sz="4000" b="1" dirty="0">
                <a:latin typeface="Garamond" panose="02020404030301010803" pitchFamily="18" charset="0"/>
              </a:rPr>
            </a:br>
            <a:r>
              <a:rPr lang="en-US" altLang="en-US" sz="4000" b="1" dirty="0">
                <a:latin typeface="Garamond" panose="02020404030301010803" pitchFamily="18" charset="0"/>
              </a:rPr>
              <a:t>Financial Danger to Community/Fraud Cases</a:t>
            </a:r>
            <a:endParaRPr lang="en-US" altLang="en-US" sz="40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2187145"/>
            <a:ext cx="10515600" cy="39898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3600" u="sng" dirty="0" smtClean="0">
                <a:solidFill>
                  <a:srgbClr val="FF0000"/>
                </a:solidFill>
                <a:latin typeface="Garamond" panose="02020404030301010803" pitchFamily="18" charset="0"/>
              </a:rPr>
              <a:t>(f)(2)(A): “</a:t>
            </a:r>
            <a:r>
              <a:rPr lang="en-US" altLang="en-US" sz="3600" b="1" u="sng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Serious </a:t>
            </a:r>
            <a:r>
              <a:rPr lang="en-US" altLang="en-US" sz="3600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risk </a:t>
            </a:r>
            <a:r>
              <a:rPr lang="en-US" altLang="en-US" sz="3600" u="sng" dirty="0">
                <a:solidFill>
                  <a:srgbClr val="FF0000"/>
                </a:solidFill>
                <a:latin typeface="Garamond" panose="02020404030301010803" pitchFamily="18" charset="0"/>
              </a:rPr>
              <a:t>that such person will flee” </a:t>
            </a:r>
            <a:endParaRPr lang="en-US" altLang="en-US" sz="3600" u="sng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altLang="en-US" sz="3600" dirty="0" smtClean="0">
                <a:latin typeface="Garamond" panose="02020404030301010803" pitchFamily="18" charset="0"/>
              </a:rPr>
              <a:t> Only possible basis for detention</a:t>
            </a:r>
          </a:p>
          <a:p>
            <a:r>
              <a:rPr lang="en-US" altLang="en-US" sz="3600" dirty="0" smtClean="0">
                <a:latin typeface="Garamond" panose="02020404030301010803" pitchFamily="18" charset="0"/>
              </a:rPr>
              <a:t> Requires government to present EVIDENCE</a:t>
            </a:r>
          </a:p>
          <a:p>
            <a:r>
              <a:rPr lang="en-US" altLang="en-US" sz="3600" dirty="0">
                <a:latin typeface="Garamond" panose="02020404030301010803" pitchFamily="18" charset="0"/>
              </a:rPr>
              <a:t> </a:t>
            </a:r>
            <a:r>
              <a:rPr lang="en-US" altLang="en-US" sz="3600" dirty="0" smtClean="0">
                <a:latin typeface="Garamond" panose="02020404030301010803" pitchFamily="18" charset="0"/>
              </a:rPr>
              <a:t>Present evidence client not SROF (length of residence, record of court appearances, </a:t>
            </a:r>
            <a:r>
              <a:rPr lang="en-US" altLang="en-US" sz="3600" dirty="0" err="1" smtClean="0">
                <a:latin typeface="Garamond" panose="02020404030301010803" pitchFamily="18" charset="0"/>
              </a:rPr>
              <a:t>etc</a:t>
            </a:r>
            <a:r>
              <a:rPr lang="en-US" altLang="en-US" sz="3600" dirty="0" smtClean="0">
                <a:latin typeface="Garamond" panose="02020404030301010803" pitchFamily="18" charset="0"/>
              </a:rPr>
              <a:t>)</a:t>
            </a:r>
          </a:p>
          <a:p>
            <a:r>
              <a:rPr lang="en-US" altLang="en-US" sz="3600" dirty="0">
                <a:latin typeface="Garamond" panose="02020404030301010803" pitchFamily="18" charset="0"/>
              </a:rPr>
              <a:t> </a:t>
            </a:r>
            <a:r>
              <a:rPr lang="en-US" altLang="en-US" sz="3600" dirty="0" smtClean="0">
                <a:latin typeface="Garamond" panose="02020404030301010803" pitchFamily="18" charset="0"/>
              </a:rPr>
              <a:t>If weak/no (f) factor, fight harder against conditions of release.</a:t>
            </a:r>
          </a:p>
        </p:txBody>
      </p:sp>
    </p:spTree>
    <p:extLst>
      <p:ext uri="{BB962C8B-B14F-4D97-AF65-F5344CB8AC3E}">
        <p14:creationId xmlns:p14="http://schemas.microsoft.com/office/powerpoint/2010/main" val="309759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69ECB-A4A6-2A4F-9E4D-84158069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Courtwatching Data: Initial Appearance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A924C-E128-BF44-A42C-FA7A916E6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u="sng" dirty="0">
                <a:latin typeface="Garamond" panose="02020404030301010803" pitchFamily="18" charset="0"/>
              </a:rPr>
              <a:t>Out of the </a:t>
            </a:r>
            <a:r>
              <a:rPr lang="en-US" sz="4000" u="sng" dirty="0" smtClean="0">
                <a:latin typeface="Garamond" panose="02020404030301010803" pitchFamily="18" charset="0"/>
              </a:rPr>
              <a:t>64 </a:t>
            </a:r>
            <a:r>
              <a:rPr lang="en-US" sz="4000" u="sng" dirty="0">
                <a:latin typeface="Garamond" panose="02020404030301010803" pitchFamily="18" charset="0"/>
              </a:rPr>
              <a:t>initial </a:t>
            </a:r>
            <a:r>
              <a:rPr lang="en-US" sz="4000" u="sng" dirty="0" smtClean="0">
                <a:latin typeface="Garamond" panose="02020404030301010803" pitchFamily="18" charset="0"/>
              </a:rPr>
              <a:t>appearances/arraignments</a:t>
            </a:r>
            <a:endParaRPr lang="en-US" sz="4000" u="sng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4000" dirty="0" smtClean="0">
                <a:latin typeface="Garamond" panose="02020404030301010803" pitchFamily="18" charset="0"/>
              </a:rPr>
              <a:t>Gov’t sought </a:t>
            </a:r>
            <a:r>
              <a:rPr lang="en-US" sz="4000" dirty="0">
                <a:latin typeface="Garamond" panose="02020404030301010803" pitchFamily="18" charset="0"/>
              </a:rPr>
              <a:t>detention </a:t>
            </a:r>
            <a:r>
              <a:rPr lang="en-US" sz="4000" dirty="0" smtClean="0">
                <a:latin typeface="Garamond" panose="02020404030301010803" pitchFamily="18" charset="0"/>
              </a:rPr>
              <a:t>in 81% (52)</a:t>
            </a:r>
            <a:endParaRPr lang="en-US" sz="3600" dirty="0">
              <a:latin typeface="Garamond" panose="02020404030301010803" pitchFamily="18" charset="0"/>
            </a:endParaRPr>
          </a:p>
          <a:p>
            <a:r>
              <a:rPr lang="en-US" sz="4000" dirty="0" smtClean="0">
                <a:latin typeface="Garamond" panose="02020404030301010803" pitchFamily="18" charset="0"/>
              </a:rPr>
              <a:t>Gov’t cited (F) Factor in 1 case!</a:t>
            </a:r>
            <a:endParaRPr lang="en-US" sz="3600" dirty="0">
              <a:latin typeface="Garamond" panose="02020404030301010803" pitchFamily="18" charset="0"/>
            </a:endParaRPr>
          </a:p>
          <a:p>
            <a:r>
              <a:rPr lang="en-US" sz="4000" dirty="0">
                <a:latin typeface="Garamond" panose="02020404030301010803" pitchFamily="18" charset="0"/>
              </a:rPr>
              <a:t>Defense objected to detention in 9</a:t>
            </a:r>
            <a:r>
              <a:rPr lang="en-US" sz="4000" dirty="0" smtClean="0">
                <a:latin typeface="Garamond" panose="02020404030301010803" pitchFamily="18" charset="0"/>
              </a:rPr>
              <a:t>%</a:t>
            </a:r>
            <a:endParaRPr lang="en-US" sz="4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69ECB-A4A6-2A4F-9E4D-84158069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Courtwatching Data: Initial Appearance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A924C-E128-BF44-A42C-FA7A916E6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u="sng" dirty="0">
                <a:latin typeface="Garamond" panose="02020404030301010803" pitchFamily="18" charset="0"/>
              </a:rPr>
              <a:t>Out of the </a:t>
            </a:r>
            <a:r>
              <a:rPr lang="en-US" sz="4000" u="sng" dirty="0" smtClean="0">
                <a:latin typeface="Garamond" panose="02020404030301010803" pitchFamily="18" charset="0"/>
              </a:rPr>
              <a:t>52 cases in which </a:t>
            </a:r>
            <a:r>
              <a:rPr lang="en-US" sz="4000" u="sng" dirty="0" err="1" smtClean="0">
                <a:latin typeface="Garamond" panose="02020404030301010803" pitchFamily="18" charset="0"/>
              </a:rPr>
              <a:t>govt</a:t>
            </a:r>
            <a:r>
              <a:rPr lang="en-US" sz="4000" u="sng" dirty="0" smtClean="0">
                <a:latin typeface="Garamond" panose="02020404030301010803" pitchFamily="18" charset="0"/>
              </a:rPr>
              <a:t> seeking detention</a:t>
            </a:r>
            <a:endParaRPr lang="en-US" sz="4000" u="sng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4000" dirty="0" smtClean="0">
                <a:latin typeface="Garamond" panose="02020404030301010803" pitchFamily="18" charset="0"/>
              </a:rPr>
              <a:t>Gov’t cited </a:t>
            </a:r>
            <a:r>
              <a:rPr lang="en-US" sz="4000" u="sng" dirty="0" smtClean="0">
                <a:latin typeface="Garamond" panose="02020404030301010803" pitchFamily="18" charset="0"/>
              </a:rPr>
              <a:t>danger to community</a:t>
            </a:r>
            <a:r>
              <a:rPr lang="en-US" sz="4000" dirty="0" smtClean="0">
                <a:latin typeface="Garamond" panose="02020404030301010803" pitchFamily="18" charset="0"/>
              </a:rPr>
              <a:t> in 44% (28): 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NOT A VALID F BASIS!</a:t>
            </a:r>
            <a:endParaRPr lang="en-US" sz="32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en-US" sz="4000" dirty="0" smtClean="0">
                <a:latin typeface="Garamond" panose="02020404030301010803" pitchFamily="18" charset="0"/>
              </a:rPr>
              <a:t>Gov’t cited </a:t>
            </a:r>
            <a:r>
              <a:rPr lang="en-US" sz="4000" u="sng" dirty="0" smtClean="0">
                <a:latin typeface="Garamond" panose="02020404030301010803" pitchFamily="18" charset="0"/>
              </a:rPr>
              <a:t>ordinary risk of flight</a:t>
            </a:r>
            <a:r>
              <a:rPr lang="en-US" sz="4000" dirty="0" smtClean="0">
                <a:latin typeface="Garamond" panose="02020404030301010803" pitchFamily="18" charset="0"/>
              </a:rPr>
              <a:t> in 58% (30)</a:t>
            </a:r>
            <a:endParaRPr lang="en-US" sz="3600" dirty="0">
              <a:latin typeface="Garamond" panose="02020404030301010803" pitchFamily="18" charset="0"/>
            </a:endParaRPr>
          </a:p>
          <a:p>
            <a:r>
              <a:rPr lang="en-US" sz="4000" dirty="0" smtClean="0">
                <a:latin typeface="Garamond" panose="02020404030301010803" pitchFamily="18" charset="0"/>
              </a:rPr>
              <a:t>Gov’t cited </a:t>
            </a:r>
            <a:r>
              <a:rPr lang="en-US" sz="4000" u="sng" dirty="0" smtClean="0">
                <a:latin typeface="Garamond" panose="02020404030301010803" pitchFamily="18" charset="0"/>
              </a:rPr>
              <a:t>serious risk of flight</a:t>
            </a:r>
            <a:r>
              <a:rPr lang="en-US" sz="4000" dirty="0" smtClean="0">
                <a:latin typeface="Garamond" panose="02020404030301010803" pitchFamily="18" charset="0"/>
              </a:rPr>
              <a:t> in 3% (2)</a:t>
            </a:r>
          </a:p>
          <a:p>
            <a:r>
              <a:rPr lang="en-US" sz="4000" dirty="0" smtClean="0">
                <a:latin typeface="Garamond" panose="02020404030301010803" pitchFamily="18" charset="0"/>
              </a:rPr>
              <a:t>Gov’t provided evidence re risk of flight in </a:t>
            </a:r>
            <a:r>
              <a:rPr lang="en-US" sz="4000" dirty="0">
                <a:solidFill>
                  <a:srgbClr val="FF0000"/>
                </a:solidFill>
                <a:latin typeface="Garamond" panose="02020404030301010803" pitchFamily="18" charset="0"/>
              </a:rPr>
              <a:t>4</a:t>
            </a:r>
            <a:r>
              <a:rPr lang="en-US" sz="4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cases</a:t>
            </a:r>
            <a:endParaRPr lang="en-US" sz="40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6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7E7E91C-8033-4CB2-AD61-ECA74A698C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4796" y="1036864"/>
            <a:ext cx="4711214" cy="5644168"/>
          </a:xfrm>
          <a:prstGeom prst="rect">
            <a:avLst/>
          </a:prstGeom>
        </p:spPr>
      </p:pic>
      <p:sp>
        <p:nvSpPr>
          <p:cNvPr id="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224407" cy="671739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Pretrial release rates vary considerably across the federal judicial districts even when illegal alien cases are excluded</a:t>
            </a:r>
          </a:p>
        </p:txBody>
      </p:sp>
      <p:sp>
        <p:nvSpPr>
          <p:cNvPr id="6" name="Rectangle 5"/>
          <p:cNvSpPr/>
          <p:nvPr/>
        </p:nvSpPr>
        <p:spPr>
          <a:xfrm rot="10800000" flipV="1">
            <a:off x="8466364" y="4048515"/>
            <a:ext cx="37256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Table H-14B</a:t>
            </a:r>
            <a:endPara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territories excluded from calculations with 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exception of PR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51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Garamond" panose="02020404030301010803" pitchFamily="18" charset="0"/>
              </a:rPr>
              <a:t>Courtwatching</a:t>
            </a:r>
            <a:r>
              <a:rPr lang="en-US" b="1" dirty="0">
                <a:latin typeface="Garamond" panose="02020404030301010803" pitchFamily="18" charset="0"/>
              </a:rPr>
              <a:t> Data: Initial Appearance</a:t>
            </a:r>
            <a:endParaRPr lang="en-US" altLang="en-US" b="1" dirty="0" smtClean="0">
              <a:latin typeface="Garamond" panose="02020404030301010803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2004291"/>
            <a:ext cx="10515600" cy="4172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latin typeface="AGaramond" panose="02020500000000000000" pitchFamily="18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Clients were ILLEGALLY detained in 21% of cases</a:t>
            </a:r>
          </a:p>
          <a:p>
            <a:pPr marL="0" indent="0" algn="ctr">
              <a:buNone/>
            </a:pPr>
            <a:endParaRPr lang="en-US" sz="4000" dirty="0" smtClean="0">
              <a:latin typeface="Garamond" charset="0"/>
              <a:ea typeface="Garamond" charset="0"/>
              <a:cs typeface="Garamond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Garamond" charset="0"/>
                <a:ea typeface="Garamond" charset="0"/>
                <a:cs typeface="Garamond" charset="0"/>
              </a:rPr>
              <a:t>No (f)(1) factor and no evidence of (f)(2) SROF</a:t>
            </a:r>
          </a:p>
        </p:txBody>
      </p:sp>
    </p:spTree>
    <p:extLst>
      <p:ext uri="{BB962C8B-B14F-4D97-AF65-F5344CB8AC3E}">
        <p14:creationId xmlns:p14="http://schemas.microsoft.com/office/powerpoint/2010/main" val="36539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ACTION STEPS: Initial Appearance</a:t>
            </a:r>
            <a:endParaRPr lang="en-US" altLang="en-US" b="1" dirty="0" smtClean="0">
              <a:latin typeface="Garamond" panose="02020404030301010803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5084617"/>
          </a:xfrm>
        </p:spPr>
        <p:txBody>
          <a:bodyPr>
            <a:normAutofit lnSpcReduction="10000"/>
          </a:bodyPr>
          <a:lstStyle/>
          <a:p>
            <a:pPr marL="1143000" indent="-1143000">
              <a:buFont typeface="+mj-lt"/>
              <a:buAutoNum type="arabicParenR"/>
            </a:pPr>
            <a:r>
              <a:rPr lang="en-US" altLang="en-US" sz="3200" dirty="0" smtClean="0">
                <a:latin typeface="Garamond" panose="02020404030301010803" pitchFamily="18" charset="0"/>
              </a:rPr>
              <a:t>Ask </a:t>
            </a:r>
            <a:r>
              <a:rPr lang="en-US" altLang="en-US" sz="3200" dirty="0">
                <a:latin typeface="Garamond" panose="02020404030301010803" pitchFamily="18" charset="0"/>
              </a:rPr>
              <a:t>Gov’t what (f) factor: see Checklist &amp; Flowchart</a:t>
            </a:r>
          </a:p>
          <a:p>
            <a:pPr marL="1143000" indent="-1143000">
              <a:buFont typeface="+mj-lt"/>
              <a:buAutoNum type="arabicParenR"/>
            </a:pPr>
            <a:r>
              <a:rPr lang="en-US" altLang="en-US" sz="3200" dirty="0">
                <a:latin typeface="Garamond" panose="02020404030301010803" pitchFamily="18" charset="0"/>
              </a:rPr>
              <a:t>If no (f)(1) factor, OBJECT to detention hearing/detention as </a:t>
            </a:r>
            <a:r>
              <a:rPr lang="en-US" altLang="en-US" sz="3200" dirty="0" smtClean="0">
                <a:latin typeface="Garamond" panose="02020404030301010803" pitchFamily="18" charset="0"/>
              </a:rPr>
              <a:t>illegal!</a:t>
            </a:r>
          </a:p>
          <a:p>
            <a:pPr marL="1143000" indent="-1143000">
              <a:buFont typeface="+mj-lt"/>
              <a:buAutoNum type="arabicParenR"/>
            </a:pPr>
            <a:r>
              <a:rPr lang="en-US" altLang="en-US" sz="3200" u="sng" dirty="0">
                <a:latin typeface="Garamond" panose="02020404030301010803" pitchFamily="18" charset="0"/>
              </a:rPr>
              <a:t>File written motion</a:t>
            </a:r>
            <a:r>
              <a:rPr lang="en-US" altLang="en-US" sz="3200" dirty="0">
                <a:latin typeface="Garamond" panose="02020404030301010803" pitchFamily="18" charset="0"/>
              </a:rPr>
              <a:t>: Template Defendant’s Motion for Immediate Release With Conditions (if SROF): “rare and unusual </a:t>
            </a:r>
            <a:r>
              <a:rPr lang="en-US" altLang="en-US" sz="3200" dirty="0" smtClean="0">
                <a:latin typeface="Garamond" panose="02020404030301010803" pitchFamily="18" charset="0"/>
              </a:rPr>
              <a:t>circumstances”</a:t>
            </a:r>
          </a:p>
          <a:p>
            <a:pPr marL="1143000" indent="-1143000">
              <a:buFont typeface="+mj-lt"/>
              <a:buAutoNum type="arabicParenR"/>
            </a:pPr>
            <a:r>
              <a:rPr lang="en-US" altLang="en-US" sz="3200" u="sng" dirty="0">
                <a:latin typeface="Garamond" panose="02020404030301010803" pitchFamily="18" charset="0"/>
              </a:rPr>
              <a:t>Appeal to DCT</a:t>
            </a:r>
            <a:r>
              <a:rPr lang="en-US" altLang="en-US" sz="3200" dirty="0">
                <a:latin typeface="Garamond" panose="02020404030301010803" pitchFamily="18" charset="0"/>
              </a:rPr>
              <a:t>: Template Defendant’s Appeal of Magistrate Judge’s Detention Order (if danger)</a:t>
            </a:r>
          </a:p>
          <a:p>
            <a:pPr marL="1143000" indent="-1143000">
              <a:buFont typeface="+mj-lt"/>
              <a:buAutoNum type="arabicParenR"/>
            </a:pPr>
            <a:r>
              <a:rPr lang="en-US" altLang="en-US" sz="3200" dirty="0" smtClean="0">
                <a:latin typeface="Garamond" panose="02020404030301010803" pitchFamily="18" charset="0"/>
              </a:rPr>
              <a:t>Appeal </a:t>
            </a:r>
            <a:r>
              <a:rPr lang="en-US" altLang="en-US" sz="3200" dirty="0">
                <a:latin typeface="Garamond" panose="02020404030301010803" pitchFamily="18" charset="0"/>
              </a:rPr>
              <a:t>to </a:t>
            </a:r>
            <a:r>
              <a:rPr lang="en-US" altLang="en-US" sz="3200" dirty="0" smtClean="0">
                <a:latin typeface="Garamond" panose="02020404030301010803" pitchFamily="18" charset="0"/>
              </a:rPr>
              <a:t>COA</a:t>
            </a:r>
          </a:p>
          <a:p>
            <a:pPr marL="1143000" indent="-1143000">
              <a:buFont typeface="+mj-lt"/>
              <a:buAutoNum type="arabicParenR"/>
            </a:pPr>
            <a:r>
              <a:rPr lang="en-US" altLang="en-US" sz="3200" dirty="0">
                <a:latin typeface="Garamond" panose="02020404030301010803" pitchFamily="18" charset="0"/>
              </a:rPr>
              <a:t>Ask USAO to file motion listing (f) factor(s</a:t>
            </a:r>
            <a:r>
              <a:rPr lang="en-US" altLang="en-US" sz="3200" dirty="0" smtClean="0">
                <a:latin typeface="Garamond" panose="02020404030301010803" pitchFamily="18" charset="0"/>
              </a:rPr>
              <a:t>)</a:t>
            </a:r>
            <a:endParaRPr lang="en-US" altLang="en-US" sz="3200" dirty="0">
              <a:latin typeface="Garamond" panose="02020404030301010803" pitchFamily="18" charset="0"/>
            </a:endParaRPr>
          </a:p>
          <a:p>
            <a:pPr marL="1143000" indent="-1143000">
              <a:buFont typeface="+mj-lt"/>
              <a:buAutoNum type="arabicParenR"/>
            </a:pPr>
            <a:endParaRPr lang="en-US" altLang="en-US" sz="3600" dirty="0">
              <a:latin typeface="AGaramond" panose="02020500000000000000" pitchFamily="18" charset="0"/>
            </a:endParaRPr>
          </a:p>
          <a:p>
            <a:pPr marL="1143000" indent="-1143000">
              <a:buFont typeface="+mj-lt"/>
              <a:buAutoNum type="arabicParenR"/>
            </a:pPr>
            <a:endParaRPr lang="en-US" altLang="en-US" sz="3600" dirty="0">
              <a:latin typeface="AGaramond" panose="02020500000000000000" pitchFamily="18" charset="0"/>
            </a:endParaRPr>
          </a:p>
          <a:p>
            <a:pPr marL="1143000" indent="-1143000">
              <a:buFont typeface="+mj-lt"/>
              <a:buAutoNum type="arabicParenR"/>
            </a:pPr>
            <a:endParaRPr lang="en-US" altLang="en-US" dirty="0" smtClean="0">
              <a:latin typeface="AGaramond" panose="02020500000000000000" pitchFamily="18" charset="0"/>
            </a:endParaRPr>
          </a:p>
          <a:p>
            <a:pPr marL="1143000" indent="-1143000">
              <a:buFont typeface="+mj-lt"/>
              <a:buAutoNum type="arabicParenR"/>
            </a:pPr>
            <a:endParaRPr lang="en-US" altLang="en-US" sz="6400" dirty="0" smtClean="0">
              <a:latin typeface="Garamond" panose="02020404030301010803" pitchFamily="18" charset="0"/>
            </a:endParaRPr>
          </a:p>
          <a:p>
            <a:pPr marL="1143000" indent="-1143000">
              <a:buFont typeface="+mj-lt"/>
              <a:buAutoNum type="arabicParenR"/>
            </a:pPr>
            <a:endParaRPr lang="en-US" altLang="en-US" sz="5400" dirty="0">
              <a:latin typeface="AGaramond" panose="02020500000000000000" pitchFamily="18" charset="0"/>
            </a:endParaRPr>
          </a:p>
          <a:p>
            <a:endParaRPr lang="en-US" altLang="en-US" sz="5400" dirty="0" smtClean="0">
              <a:latin typeface="AGaramond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0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Garamond" panose="02020404030301010803" pitchFamily="18" charset="0"/>
              </a:rPr>
              <a:t>USAO Motion re (F) Factors (WDWA)</a:t>
            </a:r>
            <a:endParaRPr lang="en-US" b="1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8360" y="1930932"/>
            <a:ext cx="7955280" cy="443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30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latin typeface="Garamond" panose="02020404030301010803" pitchFamily="18" charset="0"/>
              </a:rPr>
              <a:t>When “F” Factor is Met:</a:t>
            </a:r>
            <a:br>
              <a:rPr lang="en-US" altLang="en-US" b="1" dirty="0" smtClean="0">
                <a:latin typeface="Garamond" panose="02020404030301010803" pitchFamily="18" charset="0"/>
              </a:rPr>
            </a:br>
            <a:r>
              <a:rPr lang="en-US" altLang="en-US" b="1" dirty="0" smtClean="0">
                <a:latin typeface="Garamond" panose="02020404030301010803" pitchFamily="18" charset="0"/>
              </a:rPr>
              <a:t>Request Detention Hearing Immediately/Soon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8200" y="1865870"/>
            <a:ext cx="10515600" cy="453493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Garamond" panose="02020404030301010803" pitchFamily="18" charset="0"/>
              </a:rPr>
              <a:t>§ </a:t>
            </a:r>
            <a:r>
              <a:rPr lang="en-US" sz="3600" dirty="0">
                <a:latin typeface="Garamond" panose="02020404030301010803" pitchFamily="18" charset="0"/>
              </a:rPr>
              <a:t>3142(f): “The judicial officer </a:t>
            </a:r>
            <a:r>
              <a:rPr lang="en-US" sz="3600" u="sng" dirty="0">
                <a:latin typeface="Garamond" panose="02020404030301010803" pitchFamily="18" charset="0"/>
              </a:rPr>
              <a:t>shall</a:t>
            </a:r>
            <a:r>
              <a:rPr lang="en-US" sz="3600" dirty="0">
                <a:latin typeface="Garamond" panose="02020404030301010803" pitchFamily="18" charset="0"/>
              </a:rPr>
              <a:t> hold a </a:t>
            </a:r>
            <a:r>
              <a:rPr lang="en-US" sz="3600" dirty="0" smtClean="0">
                <a:latin typeface="Garamond" panose="02020404030301010803" pitchFamily="18" charset="0"/>
              </a:rPr>
              <a:t>hearing . . . . The hearing shall be held immediately upon the person’s first appearance before the [judge] unless that person, or the attorney for the Government, seeks a continuance…may not exceed 5 days.”</a:t>
            </a:r>
            <a:endParaRPr lang="en-US" sz="3600" dirty="0">
              <a:latin typeface="Garamond" panose="02020404030301010803" pitchFamily="18" charset="0"/>
            </a:endParaRPr>
          </a:p>
          <a:p>
            <a:pPr>
              <a:defRPr/>
            </a:pPr>
            <a:endParaRPr lang="en-US" sz="36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Judge has discretion to continue for less than 3 days</a:t>
            </a:r>
          </a:p>
        </p:txBody>
      </p:sp>
    </p:spTree>
    <p:extLst>
      <p:ext uri="{BB962C8B-B14F-4D97-AF65-F5344CB8AC3E}">
        <p14:creationId xmlns:p14="http://schemas.microsoft.com/office/powerpoint/2010/main" val="4061808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5400" b="1" dirty="0" smtClean="0">
                <a:latin typeface="Garamond" panose="02020404030301010803" pitchFamily="18" charset="0"/>
              </a:rPr>
              <a:t>DETENTION HEARING PROBLEM: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en-US" sz="5400" dirty="0" smtClean="0">
              <a:latin typeface="AGaramond" panose="02020500000000000000" pitchFamily="18" charset="0"/>
            </a:endParaRPr>
          </a:p>
          <a:p>
            <a:pPr marL="0" indent="0" algn="ctr">
              <a:buNone/>
            </a:pPr>
            <a:r>
              <a:rPr lang="en-US" altLang="en-US" sz="7200" b="1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Presumption of Detention</a:t>
            </a:r>
          </a:p>
        </p:txBody>
      </p:sp>
    </p:spTree>
    <p:extLst>
      <p:ext uri="{BB962C8B-B14F-4D97-AF65-F5344CB8AC3E}">
        <p14:creationId xmlns:p14="http://schemas.microsoft.com/office/powerpoint/2010/main" val="25582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5400" b="1" dirty="0" smtClean="0">
                <a:latin typeface="Garamond" panose="02020404030301010803" pitchFamily="18" charset="0"/>
              </a:rPr>
              <a:t>DETENTION HEARING PROBLEM: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altLang="en-US" sz="4800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altLang="en-US" sz="5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Drugs/Guns Presumption of Detention </a:t>
            </a:r>
          </a:p>
          <a:p>
            <a:pPr marL="0" indent="0" algn="ctr">
              <a:buNone/>
            </a:pPr>
            <a:r>
              <a:rPr lang="en-US" altLang="en-US" sz="5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applied to 42-45% of cases </a:t>
            </a:r>
          </a:p>
          <a:p>
            <a:pPr marL="0" indent="0" algn="ctr">
              <a:buNone/>
            </a:pPr>
            <a:r>
              <a:rPr lang="en-US" altLang="en-US" sz="5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(2005-2015)</a:t>
            </a:r>
          </a:p>
          <a:p>
            <a:pPr marL="0" indent="0" algn="ctr">
              <a:buNone/>
            </a:pPr>
            <a:endParaRPr lang="en-US" altLang="en-US" sz="4800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Garamond" panose="02020404030301010803" pitchFamily="18" charset="0"/>
              </a:rPr>
              <a:t>Amaryllis Austin, </a:t>
            </a:r>
            <a:r>
              <a:rPr lang="en-US" sz="3000" i="1" dirty="0">
                <a:latin typeface="Garamond" panose="02020404030301010803" pitchFamily="18" charset="0"/>
              </a:rPr>
              <a:t>The Presumption for Detention Statute’s Relationship to Release Rates</a:t>
            </a:r>
            <a:r>
              <a:rPr lang="en-US" sz="3000" dirty="0">
                <a:latin typeface="Garamond" panose="02020404030301010803" pitchFamily="18" charset="0"/>
              </a:rPr>
              <a:t>, Federal Probation 52, </a:t>
            </a:r>
            <a:r>
              <a:rPr lang="en-US" sz="3000" dirty="0" smtClean="0">
                <a:latin typeface="Garamond" panose="02020404030301010803" pitchFamily="18" charset="0"/>
              </a:rPr>
              <a:t>55 </a:t>
            </a:r>
            <a:r>
              <a:rPr lang="en-US" sz="3000" dirty="0">
                <a:latin typeface="Garamond" panose="02020404030301010803" pitchFamily="18" charset="0"/>
              </a:rPr>
              <a:t>(Sept. 2017</a:t>
            </a:r>
            <a:r>
              <a:rPr lang="en-US" sz="3000" dirty="0" smtClean="0">
                <a:latin typeface="Garamond" panose="02020404030301010803" pitchFamily="18" charset="0"/>
              </a:rPr>
              <a:t>)</a:t>
            </a:r>
            <a:endParaRPr lang="en-US" altLang="en-US" sz="3000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2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104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Presumption Criticized Empirically</a:t>
            </a:r>
            <a:endParaRPr lang="en-US" altLang="en-US" sz="4800" b="1" dirty="0" smtClean="0">
              <a:latin typeface="Garamond" panose="02020404030301010803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763487"/>
            <a:ext cx="10515600" cy="4655974"/>
          </a:xfrm>
        </p:spPr>
        <p:txBody>
          <a:bodyPr>
            <a:normAutofit fontScale="92500"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“The presumption has contributed to a massive increase in the federal pretrial detention rate</a:t>
            </a:r>
            <a:r>
              <a:rPr lang="en-US" dirty="0">
                <a:latin typeface="Garamond" panose="02020404030301010803" pitchFamily="18" charset="0"/>
              </a:rPr>
              <a:t>, with all of the social and economic costs associated with high rates of incarceration</a:t>
            </a:r>
            <a:r>
              <a:rPr lang="en-US" dirty="0" smtClean="0">
                <a:latin typeface="Garamond" panose="02020404030301010803" pitchFamily="18" charset="0"/>
              </a:rPr>
              <a:t>.” Amaryllis Austin, </a:t>
            </a:r>
            <a:r>
              <a:rPr lang="en-US" i="1" dirty="0" smtClean="0">
                <a:latin typeface="Garamond" panose="02020404030301010803" pitchFamily="18" charset="0"/>
              </a:rPr>
              <a:t>The Presumption for Detention Statute’s Relationship to Release Rates</a:t>
            </a:r>
            <a:r>
              <a:rPr lang="en-US" dirty="0" smtClean="0">
                <a:latin typeface="Garamond" panose="02020404030301010803" pitchFamily="18" charset="0"/>
              </a:rPr>
              <a:t>, Federal Probation 52, 61 (Sept. 2017). 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b="1" dirty="0" smtClean="0">
                <a:latin typeface="Garamond" panose="02020404030301010803" pitchFamily="18" charset="0"/>
              </a:rPr>
              <a:t>The drug/gun presumption dramatically limits </a:t>
            </a:r>
            <a:r>
              <a:rPr lang="en-US" b="1" dirty="0">
                <a:latin typeface="Garamond" panose="02020404030301010803" pitchFamily="18" charset="0"/>
              </a:rPr>
              <a:t>pretrial release for the lowest-risk offenders</a:t>
            </a:r>
            <a:r>
              <a:rPr lang="en-US" dirty="0">
                <a:latin typeface="Garamond" panose="02020404030301010803" pitchFamily="18" charset="0"/>
              </a:rPr>
              <a:t>. </a:t>
            </a:r>
            <a:r>
              <a:rPr lang="en-US" i="1" dirty="0">
                <a:latin typeface="Garamond" panose="02020404030301010803" pitchFamily="18" charset="0"/>
              </a:rPr>
              <a:t>Id.</a:t>
            </a:r>
            <a:r>
              <a:rPr lang="en-US" dirty="0">
                <a:latin typeface="Garamond" panose="02020404030301010803" pitchFamily="18" charset="0"/>
              </a:rPr>
              <a:t> at </a:t>
            </a:r>
            <a:r>
              <a:rPr lang="en-US" dirty="0" smtClean="0">
                <a:latin typeface="Garamond" panose="02020404030301010803" pitchFamily="18" charset="0"/>
              </a:rPr>
              <a:t>57 (“[W]ere it not for the existence of the presumption, these defendants might be released at higher rates.”). </a:t>
            </a:r>
            <a:endParaRPr lang="en-US" sz="3600" dirty="0">
              <a:latin typeface="Garamond" panose="02020404030301010803" pitchFamily="18" charset="0"/>
            </a:endParaRPr>
          </a:p>
          <a:p>
            <a:r>
              <a:rPr lang="en-US" b="1" dirty="0" smtClean="0">
                <a:latin typeface="Garamond" panose="02020404030301010803" pitchFamily="18" charset="0"/>
              </a:rPr>
              <a:t>The presumptions </a:t>
            </a:r>
            <a:r>
              <a:rPr lang="en-US" b="1" dirty="0">
                <a:latin typeface="Garamond" panose="02020404030301010803" pitchFamily="18" charset="0"/>
              </a:rPr>
              <a:t>do a bad job of predicting </a:t>
            </a:r>
            <a:r>
              <a:rPr lang="en-US" b="1" dirty="0" smtClean="0">
                <a:latin typeface="Garamond" panose="02020404030301010803" pitchFamily="18" charset="0"/>
              </a:rPr>
              <a:t>whether clients </a:t>
            </a:r>
            <a:r>
              <a:rPr lang="en-US" b="1" dirty="0">
                <a:latin typeface="Garamond" panose="02020404030301010803" pitchFamily="18" charset="0"/>
              </a:rPr>
              <a:t>on pretrial </a:t>
            </a:r>
            <a:r>
              <a:rPr lang="en-US" b="1" dirty="0" smtClean="0">
                <a:latin typeface="Garamond" panose="02020404030301010803" pitchFamily="18" charset="0"/>
              </a:rPr>
              <a:t>release will recidivate or FTA</a:t>
            </a:r>
            <a:r>
              <a:rPr lang="en-US" dirty="0" smtClean="0">
                <a:latin typeface="Garamond" panose="02020404030301010803" pitchFamily="18" charset="0"/>
              </a:rPr>
              <a:t>. </a:t>
            </a:r>
            <a:r>
              <a:rPr lang="en-US" i="1" dirty="0">
                <a:latin typeface="Garamond" panose="02020404030301010803" pitchFamily="18" charset="0"/>
              </a:rPr>
              <a:t>Id.</a:t>
            </a:r>
            <a:r>
              <a:rPr lang="en-US" dirty="0">
                <a:latin typeface="Garamond" panose="02020404030301010803" pitchFamily="18" charset="0"/>
              </a:rPr>
              <a:t> at </a:t>
            </a:r>
            <a:r>
              <a:rPr lang="en-US" dirty="0" smtClean="0">
                <a:latin typeface="Garamond" panose="02020404030301010803" pitchFamily="18" charset="0"/>
              </a:rPr>
              <a:t>58 (“[H]</a:t>
            </a:r>
            <a:r>
              <a:rPr lang="en-US" dirty="0" err="1" smtClean="0">
                <a:latin typeface="Garamond" panose="02020404030301010803" pitchFamily="18" charset="0"/>
              </a:rPr>
              <a:t>igh</a:t>
            </a:r>
            <a:r>
              <a:rPr lang="en-US" dirty="0" smtClean="0">
                <a:latin typeface="Garamond" panose="02020404030301010803" pitchFamily="18" charset="0"/>
              </a:rPr>
              <a:t> risk presumption cases were found to pose no greater risk (or in some cases, less risk) than high-risk non-presumption cases of being rearrested for any offense, being rearrested for a violent offense, failing to appear, or being revoked for technical violations.”).</a:t>
            </a:r>
          </a:p>
        </p:txBody>
      </p:sp>
    </p:spTree>
    <p:extLst>
      <p:ext uri="{BB962C8B-B14F-4D97-AF65-F5344CB8AC3E}">
        <p14:creationId xmlns:p14="http://schemas.microsoft.com/office/powerpoint/2010/main" val="265875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104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b="1" dirty="0">
                <a:solidFill>
                  <a:srgbClr val="FF0000"/>
                </a:solidFill>
                <a:latin typeface="Garamond" panose="02020404030301010803" pitchFamily="18" charset="0"/>
              </a:rPr>
              <a:t>Presumption Criticized </a:t>
            </a:r>
            <a:r>
              <a:rPr lang="en-US" altLang="en-US" sz="4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By Judiciary</a:t>
            </a:r>
            <a:endParaRPr lang="en-US" altLang="en-US" sz="4800" b="1" dirty="0" smtClean="0">
              <a:latin typeface="Garamond" panose="02020404030301010803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763487"/>
            <a:ext cx="10515600" cy="465597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3900" dirty="0" smtClean="0">
                <a:latin typeface="Garamond" panose="02020404030301010803" pitchFamily="18" charset="0"/>
              </a:rPr>
              <a:t>In 2017, the Judicial Conference of the United States </a:t>
            </a:r>
            <a:r>
              <a:rPr lang="en-US" sz="3900" dirty="0">
                <a:latin typeface="Garamond" panose="02020404030301010803" pitchFamily="18" charset="0"/>
              </a:rPr>
              <a:t>asked Congress to </a:t>
            </a:r>
            <a:r>
              <a:rPr lang="en-US" sz="3900" dirty="0" smtClean="0">
                <a:latin typeface="Garamond" panose="02020404030301010803" pitchFamily="18" charset="0"/>
              </a:rPr>
              <a:t>amend the BRA to </a:t>
            </a:r>
            <a:r>
              <a:rPr lang="en-US" sz="39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limit </a:t>
            </a:r>
            <a:r>
              <a:rPr lang="en-US" sz="3900" dirty="0">
                <a:solidFill>
                  <a:srgbClr val="FF0000"/>
                </a:solidFill>
                <a:latin typeface="Garamond" panose="02020404030301010803" pitchFamily="18" charset="0"/>
              </a:rPr>
              <a:t>the presumption of detention in drug cases to people with very serious criminal </a:t>
            </a:r>
            <a:r>
              <a:rPr lang="en-US" sz="39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records. </a:t>
            </a:r>
          </a:p>
          <a:p>
            <a:pPr marL="0" indent="0" algn="ctr">
              <a:buNone/>
            </a:pPr>
            <a:endParaRPr lang="en-US" sz="36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Garamond" panose="02020404030301010803" pitchFamily="18" charset="0"/>
              </a:rPr>
              <a:t>(This rec was based on the study in the previous slide.)</a:t>
            </a:r>
          </a:p>
          <a:p>
            <a:pPr marL="0" indent="0" algn="ctr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Garamond" panose="02020404030301010803" pitchFamily="18" charset="0"/>
                <a:hlinkClick r:id="rId3"/>
              </a:rPr>
              <a:t>http://</a:t>
            </a:r>
            <a:r>
              <a:rPr lang="en-US" dirty="0" smtClean="0">
                <a:latin typeface="Garamond" panose="02020404030301010803" pitchFamily="18" charset="0"/>
                <a:hlinkClick r:id="rId3"/>
              </a:rPr>
              <a:t>www.uscourts.gov/sites/default/files/17-sep_final_0.pdf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06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ACTION STEPS: </a:t>
            </a:r>
            <a:r>
              <a:rPr lang="en-US" alt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en-US" alt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Presumption of Detention</a:t>
            </a:r>
            <a:endParaRPr lang="en-US" altLang="en-US" b="1" dirty="0" smtClean="0">
              <a:latin typeface="Garamond" panose="02020404030301010803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763486"/>
            <a:ext cx="10515600" cy="4721289"/>
          </a:xfrm>
        </p:spPr>
        <p:txBody>
          <a:bodyPr>
            <a:normAutofit fontScale="92500" lnSpcReduction="10000"/>
          </a:bodyPr>
          <a:lstStyle/>
          <a:p>
            <a:pPr marL="1143000" indent="-1143000">
              <a:buFont typeface="+mj-lt"/>
              <a:buAutoNum type="arabicParenR"/>
            </a:pPr>
            <a:r>
              <a:rPr lang="en-US" altLang="en-US" sz="3200" dirty="0" smtClean="0">
                <a:latin typeface="Garamond" panose="02020404030301010803" pitchFamily="18" charset="0"/>
              </a:rPr>
              <a:t>File written motions in presumption cases (template motion in materials)</a:t>
            </a:r>
          </a:p>
          <a:p>
            <a:pPr marL="1143000" indent="-1143000">
              <a:buFont typeface="+mj-lt"/>
              <a:buAutoNum type="arabicParenR"/>
            </a:pPr>
            <a:r>
              <a:rPr lang="en-US" altLang="en-US" sz="3200" dirty="0">
                <a:latin typeface="Garamond" panose="02020404030301010803" pitchFamily="18" charset="0"/>
              </a:rPr>
              <a:t>Explain problems </a:t>
            </a:r>
            <a:r>
              <a:rPr lang="en-US" altLang="en-US" sz="3200" dirty="0" smtClean="0">
                <a:latin typeface="Garamond" panose="02020404030301010803" pitchFamily="18" charset="0"/>
              </a:rPr>
              <a:t>w/presumption </a:t>
            </a:r>
            <a:r>
              <a:rPr lang="en-US" altLang="en-US" sz="3200" dirty="0">
                <a:latin typeface="Garamond" panose="02020404030301010803" pitchFamily="18" charset="0"/>
              </a:rPr>
              <a:t>and </a:t>
            </a:r>
            <a:r>
              <a:rPr lang="en-US" altLang="en-US" sz="3200" dirty="0" smtClean="0">
                <a:latin typeface="Garamond" panose="02020404030301010803" pitchFamily="18" charset="0"/>
              </a:rPr>
              <a:t>Judicial Conference recommendation to eliminate in most drug cases</a:t>
            </a:r>
          </a:p>
          <a:p>
            <a:pPr marL="1143000" indent="-1143000">
              <a:buFont typeface="+mj-lt"/>
              <a:buAutoNum type="arabicParenR"/>
            </a:pPr>
            <a:r>
              <a:rPr lang="en-US" altLang="en-US" sz="3200" dirty="0" smtClean="0">
                <a:latin typeface="Garamond" panose="02020404030301010803" pitchFamily="18" charset="0"/>
              </a:rPr>
              <a:t>Cite good COA law re easy to rebut the presumption; present facts to show we’ve rebutted it (orally &amp; in motion)</a:t>
            </a:r>
          </a:p>
          <a:p>
            <a:pPr marL="1885950" lvl="3" indent="-514350">
              <a:buFont typeface="+mj-lt"/>
              <a:buAutoNum type="alphaLcPeriod"/>
            </a:pPr>
            <a:r>
              <a:rPr lang="en-US" altLang="en-US" sz="2800" dirty="0" smtClean="0">
                <a:latin typeface="Garamond" panose="02020404030301010803" pitchFamily="18" charset="0"/>
              </a:rPr>
              <a:t>D only has burden of production: Produce some evidence re community ties, employment, etc.—3142(g) </a:t>
            </a:r>
          </a:p>
          <a:p>
            <a:pPr marL="1885950" lvl="3" indent="-514350">
              <a:buFont typeface="+mj-lt"/>
              <a:buAutoNum type="alphaLcPeriod"/>
            </a:pPr>
            <a:r>
              <a:rPr lang="en-US" altLang="en-US" sz="2800" dirty="0" smtClean="0">
                <a:latin typeface="Garamond" panose="02020404030301010803" pitchFamily="18" charset="0"/>
              </a:rPr>
              <a:t>Once presumption is rebutted, it carries a lot less weight</a:t>
            </a:r>
          </a:p>
          <a:p>
            <a:pPr marL="1143000" indent="-1143000">
              <a:buFont typeface="+mj-lt"/>
              <a:buAutoNum type="arabicParenR"/>
            </a:pPr>
            <a:r>
              <a:rPr lang="en-US" altLang="en-US" sz="3200" dirty="0" smtClean="0">
                <a:latin typeface="Garamond" panose="02020404030301010803" pitchFamily="18" charset="0"/>
              </a:rPr>
              <a:t>Detention Hearing Checklist for Defense Attorneys </a:t>
            </a:r>
          </a:p>
          <a:p>
            <a:pPr marL="1143000" indent="-1143000">
              <a:buFont typeface="+mj-lt"/>
              <a:buAutoNum type="arabicParenR"/>
            </a:pPr>
            <a:r>
              <a:rPr lang="en-US" altLang="en-US" sz="3200" dirty="0" smtClean="0">
                <a:latin typeface="Garamond" panose="02020404030301010803" pitchFamily="18" charset="0"/>
              </a:rPr>
              <a:t>Appeal </a:t>
            </a:r>
            <a:r>
              <a:rPr lang="en-US" altLang="en-US" sz="3200" dirty="0">
                <a:latin typeface="Garamond" panose="02020404030301010803" pitchFamily="18" charset="0"/>
              </a:rPr>
              <a:t>to </a:t>
            </a:r>
            <a:r>
              <a:rPr lang="en-US" altLang="en-US" sz="3200" dirty="0" smtClean="0">
                <a:latin typeface="Garamond" panose="02020404030301010803" pitchFamily="18" charset="0"/>
              </a:rPr>
              <a:t>DCT &amp; COA</a:t>
            </a:r>
            <a:endParaRPr lang="en-US" altLang="en-US" sz="3200" dirty="0">
              <a:latin typeface="Garamond" panose="02020404030301010803" pitchFamily="18" charset="0"/>
            </a:endParaRPr>
          </a:p>
          <a:p>
            <a:pPr marL="1143000" indent="-1143000">
              <a:buFont typeface="+mj-lt"/>
              <a:buAutoNum type="arabicParenR"/>
            </a:pPr>
            <a:endParaRPr lang="en-US" altLang="en-US" sz="3600" dirty="0">
              <a:latin typeface="AGaramond" panose="02020500000000000000" pitchFamily="18" charset="0"/>
            </a:endParaRPr>
          </a:p>
          <a:p>
            <a:pPr marL="1143000" indent="-1143000">
              <a:buFont typeface="+mj-lt"/>
              <a:buAutoNum type="arabicParenR"/>
            </a:pPr>
            <a:endParaRPr lang="en-US" altLang="en-US" sz="3600" dirty="0">
              <a:latin typeface="AGaramond" panose="02020500000000000000" pitchFamily="18" charset="0"/>
            </a:endParaRPr>
          </a:p>
          <a:p>
            <a:pPr marL="1143000" indent="-1143000">
              <a:buFont typeface="+mj-lt"/>
              <a:buAutoNum type="arabicParenR"/>
            </a:pPr>
            <a:endParaRPr lang="en-US" altLang="en-US" dirty="0" smtClean="0">
              <a:latin typeface="AGaramond" panose="02020500000000000000" pitchFamily="18" charset="0"/>
            </a:endParaRPr>
          </a:p>
          <a:p>
            <a:pPr marL="1143000" indent="-1143000">
              <a:buFont typeface="+mj-lt"/>
              <a:buAutoNum type="arabicParenR"/>
            </a:pPr>
            <a:endParaRPr lang="en-US" altLang="en-US" sz="6400" dirty="0" smtClean="0">
              <a:latin typeface="Garamond" panose="02020404030301010803" pitchFamily="18" charset="0"/>
            </a:endParaRPr>
          </a:p>
          <a:p>
            <a:pPr marL="1143000" indent="-1143000">
              <a:buFont typeface="+mj-lt"/>
              <a:buAutoNum type="arabicParenR"/>
            </a:pPr>
            <a:endParaRPr lang="en-US" altLang="en-US" sz="5400" dirty="0">
              <a:latin typeface="AGaramond" panose="02020500000000000000" pitchFamily="18" charset="0"/>
            </a:endParaRPr>
          </a:p>
          <a:p>
            <a:endParaRPr lang="en-US" altLang="en-US" sz="5400" dirty="0" smtClean="0">
              <a:latin typeface="AGaramond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0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000" b="1" dirty="0" smtClean="0">
                <a:latin typeface="Garamond" panose="02020404030301010803" pitchFamily="18" charset="0"/>
              </a:rPr>
              <a:t>PROBLEM: Waiver of Preliminary Hearing</a:t>
            </a:r>
            <a:endParaRPr lang="en-US" altLang="en-US" sz="40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3600" dirty="0" err="1" smtClean="0">
                <a:latin typeface="Garamond" panose="02020404030301010803" pitchFamily="18" charset="0"/>
              </a:rPr>
              <a:t>Courtwatching</a:t>
            </a:r>
            <a:r>
              <a:rPr lang="en-US" altLang="en-US" sz="3600" dirty="0" smtClean="0">
                <a:latin typeface="Garamond" panose="02020404030301010803" pitchFamily="18" charset="0"/>
              </a:rPr>
              <a:t>: Waived 72% of the time</a:t>
            </a:r>
          </a:p>
          <a:p>
            <a:pPr marL="0" indent="0" eaLnBrk="1" hangingPunct="1">
              <a:buNone/>
            </a:pPr>
            <a:endParaRPr lang="en-US" altLang="en-US" sz="36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eaLnBrk="1" hangingPunct="1">
              <a:buNone/>
            </a:pPr>
            <a:r>
              <a:rPr lang="en-US" altLang="en-US" sz="3600" u="sng" dirty="0" smtClean="0">
                <a:latin typeface="Garamond" panose="02020404030301010803" pitchFamily="18" charset="0"/>
              </a:rPr>
              <a:t>Solution</a:t>
            </a:r>
          </a:p>
          <a:p>
            <a:pPr eaLnBrk="1" hangingPunct="1"/>
            <a:r>
              <a:rPr lang="en-US" altLang="en-US" sz="36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REQUEST PRELIMINARY HEARINGS!!</a:t>
            </a:r>
          </a:p>
        </p:txBody>
      </p:sp>
    </p:spTree>
    <p:extLst>
      <p:ext uri="{BB962C8B-B14F-4D97-AF65-F5344CB8AC3E}">
        <p14:creationId xmlns:p14="http://schemas.microsoft.com/office/powerpoint/2010/main" val="371450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7586"/>
            <a:ext cx="9144000" cy="1020535"/>
          </a:xfrm>
        </p:spPr>
        <p:txBody>
          <a:bodyPr>
            <a:normAutofit/>
          </a:bodyPr>
          <a:lstStyle/>
          <a:p>
            <a:r>
              <a:rPr lang="en-US" dirty="0"/>
              <a:t>Summary of Trends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96093"/>
            <a:ext cx="9144000" cy="5110843"/>
          </a:xfrm>
        </p:spPr>
        <p:txBody>
          <a:bodyPr>
            <a:normAutofit fontScale="85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pretrial release rates have declined over last decade.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PSO release recommendation rates track actual release rates though they are higher than release recommendations by AUSAs.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Fewer activations for case types (i.e., financial, public-order) associated with higher release rates.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activations for case types (i.e., sex, weapons) associated with lower or declining release rates.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 profiles of federal defendants becoming slightly more severe, BUT release rates decline more for defendants with “light” criminal profiles.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Pretrial violations mostly unchanged, despite slight increase in risk profiles.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7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altLang="en-US" sz="5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***How Can We Increase Pretrial Release?</a:t>
            </a:r>
          </a:p>
          <a:p>
            <a:pPr marL="0" indent="0" algn="ctr">
              <a:buNone/>
            </a:pPr>
            <a:endParaRPr lang="en-US" sz="54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Advocate to Pretrial/USAO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7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168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Impact of Pretrial Detention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Garamond" panose="02020404030301010803" pitchFamily="18" charset="0"/>
              </a:rPr>
              <a:t>Human Cost of Pretrial Detention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2111188"/>
            <a:ext cx="9372600" cy="43658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Garamond" panose="02020404030301010803" pitchFamily="18" charset="0"/>
              </a:rPr>
              <a:t>Defendants </a:t>
            </a:r>
            <a:r>
              <a:rPr lang="en-US" sz="3600" dirty="0">
                <a:latin typeface="Garamond" panose="02020404030301010803" pitchFamily="18" charset="0"/>
              </a:rPr>
              <a:t>who are detained </a:t>
            </a:r>
            <a:r>
              <a:rPr lang="en-US" sz="3600" dirty="0" smtClean="0">
                <a:latin typeface="Garamond" panose="02020404030301010803" pitchFamily="18" charset="0"/>
              </a:rPr>
              <a:t>pretrial </a:t>
            </a:r>
            <a:r>
              <a:rPr lang="en-US" sz="3600" dirty="0">
                <a:latin typeface="Garamond" panose="02020404030301010803" pitchFamily="18" charset="0"/>
              </a:rPr>
              <a:t>receive sentences approximately two to three times longer than </a:t>
            </a:r>
            <a:r>
              <a:rPr lang="en-US" sz="3600" dirty="0" smtClean="0">
                <a:latin typeface="Garamond" panose="02020404030301010803" pitchFamily="18" charset="0"/>
              </a:rPr>
              <a:t>those released on bond. </a:t>
            </a:r>
          </a:p>
          <a:p>
            <a:pPr marL="0" indent="0" algn="ctr">
              <a:buNone/>
            </a:pPr>
            <a:endParaRPr lang="en-US" sz="3600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Garamond" panose="02020404030301010803" pitchFamily="18" charset="0"/>
              </a:rPr>
              <a:t>Austin</a:t>
            </a:r>
            <a:r>
              <a:rPr lang="en-US" sz="3600" dirty="0">
                <a:latin typeface="Garamond" panose="02020404030301010803" pitchFamily="18" charset="0"/>
              </a:rPr>
              <a:t>, </a:t>
            </a:r>
            <a:r>
              <a:rPr lang="en-US" sz="3600" i="1" dirty="0">
                <a:latin typeface="Garamond" panose="02020404030301010803" pitchFamily="18" charset="0"/>
              </a:rPr>
              <a:t>The Presumption for Detention Statute’s Relationship to Release Rates</a:t>
            </a:r>
            <a:r>
              <a:rPr lang="en-US" sz="3600" dirty="0">
                <a:latin typeface="Garamond" panose="02020404030301010803" pitchFamily="18" charset="0"/>
              </a:rPr>
              <a:t>, Federal Probation 52, </a:t>
            </a:r>
            <a:r>
              <a:rPr lang="en-US" sz="3600" dirty="0" smtClean="0">
                <a:latin typeface="Garamond" panose="02020404030301010803" pitchFamily="18" charset="0"/>
              </a:rPr>
              <a:t>54 </a:t>
            </a:r>
            <a:r>
              <a:rPr lang="en-US" sz="3600" dirty="0">
                <a:latin typeface="Garamond" panose="02020404030301010803" pitchFamily="18" charset="0"/>
              </a:rPr>
              <a:t>(Sept. 2017</a:t>
            </a:r>
            <a:r>
              <a:rPr lang="en-US" sz="3600" dirty="0" smtClean="0">
                <a:latin typeface="Garamond" panose="02020404030301010803" pitchFamily="18" charset="0"/>
              </a:rPr>
              <a:t>) (citing studies)</a:t>
            </a:r>
            <a:endParaRPr lang="en-US" sz="3600" dirty="0">
              <a:latin typeface="Garamond" panose="02020404030301010803" pitchFamily="18" charset="0"/>
            </a:endParaRPr>
          </a:p>
          <a:p>
            <a:pPr marL="0" indent="0">
              <a:buNone/>
              <a:defRPr/>
            </a:pPr>
            <a:endParaRPr lang="en-US" altLang="en-US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30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0630"/>
            <a:ext cx="10515600" cy="43515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Numerous Consequences for the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Defendant</a:t>
            </a:r>
            <a:r>
              <a:rPr lang="en-US" sz="6700" b="1" u="sng" dirty="0" smtClean="0">
                <a:solidFill>
                  <a:schemeClr val="accent2"/>
                </a:solidFill>
              </a:rPr>
              <a:t/>
            </a:r>
            <a:br>
              <a:rPr lang="en-US" sz="6700" b="1" u="sng" dirty="0" smtClean="0">
                <a:solidFill>
                  <a:schemeClr val="accent2"/>
                </a:solidFill>
              </a:rPr>
            </a:br>
            <a:r>
              <a:rPr lang="en-US" sz="6700" b="1" u="sng" dirty="0">
                <a:solidFill>
                  <a:schemeClr val="accent2"/>
                </a:solidFill>
              </a:rPr>
              <a:t/>
            </a:r>
            <a:br>
              <a:rPr lang="en-US" sz="6700" b="1" u="sng" dirty="0">
                <a:solidFill>
                  <a:schemeClr val="accent2"/>
                </a:solidFill>
              </a:rPr>
            </a:br>
            <a:r>
              <a:rPr lang="en-US" sz="9600" b="1" u="sng" dirty="0">
                <a:solidFill>
                  <a:schemeClr val="accent2"/>
                </a:solidFill>
              </a:rPr>
              <a:t/>
            </a:r>
            <a:br>
              <a:rPr lang="en-US" sz="9600" b="1" u="sng" dirty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787979"/>
            <a:ext cx="10515600" cy="4784271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Compared to defendants released at some point prior to trial, defendants held for the entire pretrial period had:</a:t>
            </a:r>
          </a:p>
          <a:p>
            <a:endParaRPr lang="en-US" dirty="0"/>
          </a:p>
          <a:p>
            <a:r>
              <a:rPr lang="en-US" sz="6600" b="1" dirty="0" smtClean="0">
                <a:solidFill>
                  <a:schemeClr val="accent3"/>
                </a:solidFill>
              </a:rPr>
              <a:t>4x </a:t>
            </a:r>
            <a:r>
              <a:rPr lang="en-US" sz="3600" b="1" dirty="0" smtClean="0">
                <a:solidFill>
                  <a:schemeClr val="tx1"/>
                </a:solidFill>
              </a:rPr>
              <a:t>greater likelihood of being sentenced to jail</a:t>
            </a:r>
            <a:endParaRPr lang="en-US" sz="6600" b="1" dirty="0" smtClean="0">
              <a:solidFill>
                <a:schemeClr val="accent3"/>
              </a:solidFill>
            </a:endParaRPr>
          </a:p>
          <a:p>
            <a:r>
              <a:rPr lang="en-US" sz="6600" b="1" dirty="0" smtClean="0">
                <a:solidFill>
                  <a:schemeClr val="accent3"/>
                </a:solidFill>
              </a:rPr>
              <a:t>3x </a:t>
            </a:r>
            <a:r>
              <a:rPr lang="en-US" sz="3900" b="1" dirty="0" smtClean="0">
                <a:solidFill>
                  <a:schemeClr val="tx1"/>
                </a:solidFill>
              </a:rPr>
              <a:t>longer jail sentences</a:t>
            </a:r>
          </a:p>
          <a:p>
            <a:r>
              <a:rPr lang="en-US" sz="6600" b="1" dirty="0" smtClean="0">
                <a:solidFill>
                  <a:schemeClr val="accent3"/>
                </a:solidFill>
              </a:rPr>
              <a:t>3x </a:t>
            </a:r>
            <a:r>
              <a:rPr lang="en-US" sz="3900" b="1" dirty="0" smtClean="0">
                <a:solidFill>
                  <a:schemeClr val="tx1"/>
                </a:solidFill>
              </a:rPr>
              <a:t>greater likelihood of being sentenced to prison</a:t>
            </a:r>
          </a:p>
          <a:p>
            <a:r>
              <a:rPr lang="en-US" sz="6600" b="1" dirty="0" smtClean="0">
                <a:solidFill>
                  <a:schemeClr val="accent3"/>
                </a:solidFill>
              </a:rPr>
              <a:t>2x </a:t>
            </a:r>
            <a:r>
              <a:rPr lang="en-US" sz="3600" b="1" dirty="0" smtClean="0">
                <a:solidFill>
                  <a:schemeClr val="tx1"/>
                </a:solidFill>
              </a:rPr>
              <a:t>longer prison sentence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0244"/>
            <a:ext cx="10515600" cy="1330777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24 hours or more=</a:t>
            </a:r>
            <a:endParaRPr lang="en-US" b="1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747157"/>
            <a:ext cx="10515600" cy="4342493"/>
          </a:xfrm>
        </p:spPr>
        <p:txBody>
          <a:bodyPr/>
          <a:lstStyle/>
          <a:p>
            <a:r>
              <a:rPr lang="en-US" sz="3600" b="1" u="sng" dirty="0">
                <a:solidFill>
                  <a:srgbClr val="0000FF"/>
                </a:solidFill>
              </a:rPr>
              <a:t>For low risk defendants:</a:t>
            </a:r>
            <a:endParaRPr lang="en-US" sz="3600" b="1" u="sng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1)  More likely to commit new crimes not only while their cases were pending, but also years later.</a:t>
            </a:r>
          </a:p>
          <a:p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2) More likely to miss their day in court.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41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632" y="411163"/>
            <a:ext cx="7474735" cy="576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80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3676</TotalTime>
  <Words>2080</Words>
  <Application>Microsoft Office PowerPoint</Application>
  <PresentationFormat>Widescreen</PresentationFormat>
  <Paragraphs>254</Paragraphs>
  <Slides>41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AGaramond</vt:lpstr>
      <vt:lpstr>Arial</vt:lpstr>
      <vt:lpstr>Calibri</vt:lpstr>
      <vt:lpstr>Calibri Light</vt:lpstr>
      <vt:lpstr>Garamond</vt:lpstr>
      <vt:lpstr>Times New Roman</vt:lpstr>
      <vt:lpstr>Wingdings</vt:lpstr>
      <vt:lpstr>Office Theme</vt:lpstr>
      <vt:lpstr>Expanding Advocacy for Pretrial Release</vt:lpstr>
      <vt:lpstr>Federal Pretrial Detention CRISIS</vt:lpstr>
      <vt:lpstr>Pretrial release rates vary considerably across the federal judicial districts even when illegal alien cases are excluded</vt:lpstr>
      <vt:lpstr>Summary of Trends</vt:lpstr>
      <vt:lpstr>Impact of Pretrial Detention </vt:lpstr>
      <vt:lpstr>Human Cost of Pretrial Detention</vt:lpstr>
      <vt:lpstr>Numerous Consequences for the Defendant   </vt:lpstr>
      <vt:lpstr>24 hours or more=</vt:lpstr>
      <vt:lpstr>PowerPoint Presentation</vt:lpstr>
      <vt:lpstr>PowerPoint Presentation</vt:lpstr>
      <vt:lpstr>Sentencing Consequences of Federal Pretrial Supervision </vt:lpstr>
      <vt:lpstr>Impact of pretrial detention on post-conviction supervision</vt:lpstr>
      <vt:lpstr>Cost to Taxpayers of Pretrial Detention</vt:lpstr>
      <vt:lpstr>WHAT’S A MOTHER TO DO?</vt:lpstr>
      <vt:lpstr>Government &amp; Judges Violate Bail Reform Act  (18 U.S.C. § 3142)</vt:lpstr>
      <vt:lpstr>INITIAL APPEARANCE PROBLEM:</vt:lpstr>
      <vt:lpstr>Initial Appearance</vt:lpstr>
      <vt:lpstr>Initial Appearance: Law (18 U.S.C. § 3142)</vt:lpstr>
      <vt:lpstr>Illegal to Detain Client w/o “F” Factor:  </vt:lpstr>
      <vt:lpstr>Initial Appearance Law: 7 “F” Factors</vt:lpstr>
      <vt:lpstr>Initial Appearance Law: 7 “F” Factors</vt:lpstr>
      <vt:lpstr>PowerPoint Presentation</vt:lpstr>
      <vt:lpstr>Illegal to Detain Client w/o “F” Factor</vt:lpstr>
      <vt:lpstr>“F” Factor: Types of Cases</vt:lpstr>
      <vt:lpstr>NO “F” FACTOR:  Financial Danger to Community/Fraud Cases</vt:lpstr>
      <vt:lpstr>Illegal to Detain Client as Danger</vt:lpstr>
      <vt:lpstr>NO “F” FACTOR:  Financial Danger to Community/Fraud Cases</vt:lpstr>
      <vt:lpstr>Courtwatching Data: Initial Appearance</vt:lpstr>
      <vt:lpstr>Courtwatching Data: Initial Appearance</vt:lpstr>
      <vt:lpstr>Courtwatching Data: Initial Appearance</vt:lpstr>
      <vt:lpstr>ACTION STEPS: Initial Appearance</vt:lpstr>
      <vt:lpstr>USAO Motion re (F) Factors (WDWA)</vt:lpstr>
      <vt:lpstr>When “F” Factor is Met: Request Detention Hearing Immediately/Soon</vt:lpstr>
      <vt:lpstr>DETENTION HEARING PROBLEM:</vt:lpstr>
      <vt:lpstr>DETENTION HEARING PROBLEM:</vt:lpstr>
      <vt:lpstr>Presumption Criticized Empirically</vt:lpstr>
      <vt:lpstr>Presumption Criticized By Judiciary</vt:lpstr>
      <vt:lpstr>ACTION STEPS:  Presumption of Detention</vt:lpstr>
      <vt:lpstr>PROBLEM: Waiver of Preliminary Hearing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Keri Coble</dc:creator>
  <cp:lastModifiedBy>Beth Ford</cp:lastModifiedBy>
  <cp:revision>1110</cp:revision>
  <cp:lastPrinted>2019-01-17T20:25:00Z</cp:lastPrinted>
  <dcterms:created xsi:type="dcterms:W3CDTF">2018-10-05T14:16:17Z</dcterms:created>
  <dcterms:modified xsi:type="dcterms:W3CDTF">2019-04-22T14:27:42Z</dcterms:modified>
</cp:coreProperties>
</file>