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2" r:id="rId5"/>
    <p:sldId id="263" r:id="rId6"/>
    <p:sldId id="258" r:id="rId7"/>
    <p:sldId id="259" r:id="rId8"/>
    <p:sldId id="267" r:id="rId9"/>
    <p:sldId id="260" r:id="rId10"/>
    <p:sldId id="264" r:id="rId11"/>
    <p:sldId id="265" r:id="rId12"/>
    <p:sldId id="266" r:id="rId13"/>
    <p:sldId id="269" r:id="rId14"/>
    <p:sldId id="268" r:id="rId15"/>
    <p:sldId id="288" r:id="rId16"/>
    <p:sldId id="278" r:id="rId17"/>
    <p:sldId id="280" r:id="rId18"/>
    <p:sldId id="289" r:id="rId19"/>
    <p:sldId id="290" r:id="rId20"/>
    <p:sldId id="291" r:id="rId21"/>
    <p:sldId id="271" r:id="rId22"/>
    <p:sldId id="270" r:id="rId23"/>
    <p:sldId id="273" r:id="rId24"/>
    <p:sldId id="272" r:id="rId25"/>
    <p:sldId id="274" r:id="rId26"/>
    <p:sldId id="281" r:id="rId27"/>
    <p:sldId id="283" r:id="rId28"/>
    <p:sldId id="275" r:id="rId29"/>
    <p:sldId id="276" r:id="rId30"/>
    <p:sldId id="277" r:id="rId31"/>
    <p:sldId id="287" r:id="rId32"/>
    <p:sldId id="282" r:id="rId33"/>
    <p:sldId id="27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lly Kincaid" initials="MK" lastIdx="1" clrIdx="0">
    <p:extLst>
      <p:ext uri="{19B8F6BF-5375-455C-9EA6-DF929625EA0E}">
        <p15:presenceInfo xmlns:p15="http://schemas.microsoft.com/office/powerpoint/2012/main" userId="S-1-5-21-3032329086-1033280538-2842210729-2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8" autoAdjust="0"/>
    <p:restoredTop sz="94660"/>
  </p:normalViewPr>
  <p:slideViewPr>
    <p:cSldViewPr snapToGrid="0">
      <p:cViewPr varScale="1">
        <p:scale>
          <a:sx n="87" d="100"/>
          <a:sy n="87"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4-19T17:01:17.789" idx="1">
    <p:pos x="10" y="10"/>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DFE94-2D36-4B0C-B485-2F2AEAF3F3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E45311-71FA-446B-9C79-5527804D2B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BC25B7-B0B1-4D69-BA41-E9F33C63C65D}"/>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5" name="Footer Placeholder 4">
            <a:extLst>
              <a:ext uri="{FF2B5EF4-FFF2-40B4-BE49-F238E27FC236}">
                <a16:creationId xmlns:a16="http://schemas.microsoft.com/office/drawing/2014/main" id="{9222381F-810F-452F-B535-FF3D4377B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A2D18-7C92-40B3-AC6F-40EDC588C605}"/>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712586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2A28B-B845-4F43-8BB6-EEC07940B2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823284-DCCA-43BC-8270-8E2A6FFB83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9E5164-A9EC-4866-BE98-2D6CB6109A7E}"/>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5" name="Footer Placeholder 4">
            <a:extLst>
              <a:ext uri="{FF2B5EF4-FFF2-40B4-BE49-F238E27FC236}">
                <a16:creationId xmlns:a16="http://schemas.microsoft.com/office/drawing/2014/main" id="{E54A704C-9D21-4062-A98D-748AFE2CB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16D341-E9C9-4DE6-8B29-DA40AB4143C4}"/>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145403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AF9E00-5D19-45CE-8067-27DAA28186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F493AA-B366-482C-9C50-E525CE5928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6E0740-84EF-4CFD-84AB-BB069EB32BC3}"/>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5" name="Footer Placeholder 4">
            <a:extLst>
              <a:ext uri="{FF2B5EF4-FFF2-40B4-BE49-F238E27FC236}">
                <a16:creationId xmlns:a16="http://schemas.microsoft.com/office/drawing/2014/main" id="{489591C3-A7DB-4079-BBB9-6ECF3A761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B84EC9-095D-4A1D-85D1-1A25CCB12D16}"/>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3622868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4FA2C-CC6E-4EE0-B52B-02321579E4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81145E-E9A9-46FA-A5AF-0C1D077FCA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88F50A-1BFA-4E4B-A456-9A9D7E8891B2}"/>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5" name="Footer Placeholder 4">
            <a:extLst>
              <a:ext uri="{FF2B5EF4-FFF2-40B4-BE49-F238E27FC236}">
                <a16:creationId xmlns:a16="http://schemas.microsoft.com/office/drawing/2014/main" id="{22CF6AEC-F019-439E-83EE-21BB64ACE5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DD4C77-2171-4129-9E6B-578B9A6AAF9E}"/>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3108837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2164D-33F5-485D-ADA1-38A0B9139B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F3F670-3FF6-4828-8F0B-DB73067AF2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35896C-7E87-4AF7-AD4D-60503DC012D9}"/>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5" name="Footer Placeholder 4">
            <a:extLst>
              <a:ext uri="{FF2B5EF4-FFF2-40B4-BE49-F238E27FC236}">
                <a16:creationId xmlns:a16="http://schemas.microsoft.com/office/drawing/2014/main" id="{3E1606F5-69CA-49E6-9C39-F0023099A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55649F-7A4F-4E6B-A5E8-8182B6F711EA}"/>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10715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54344-A887-4A5A-9113-07896E321C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51C8F5-52C4-4FCD-AFD2-1D5B4C27E2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D5526A-3519-4C53-830B-76FBD8A5B1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5D0C06-0241-4BA8-BBC5-2373C842CD2E}"/>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6" name="Footer Placeholder 5">
            <a:extLst>
              <a:ext uri="{FF2B5EF4-FFF2-40B4-BE49-F238E27FC236}">
                <a16:creationId xmlns:a16="http://schemas.microsoft.com/office/drawing/2014/main" id="{83D8BB12-6351-4A24-AC98-250C256AE2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A97055-6344-40D2-88AD-C841D9AF9A93}"/>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272693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BAEB1-90FA-4677-AE2F-DAE35D1755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CCAF1-CFF4-4AF1-AAB2-BD18FC2A62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7C3203-8BC5-4D52-A90C-454565DBA4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52C67D-818C-4527-941A-AC3106B3E4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90BF54-615B-4D82-B26E-2A768609BF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5EE44C-83CA-4F72-B16C-547CF51C4302}"/>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8" name="Footer Placeholder 7">
            <a:extLst>
              <a:ext uri="{FF2B5EF4-FFF2-40B4-BE49-F238E27FC236}">
                <a16:creationId xmlns:a16="http://schemas.microsoft.com/office/drawing/2014/main" id="{6053798A-84F4-4059-8BA0-4824D421EF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08995A-94C4-414E-A819-B8F536709690}"/>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149485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56E64-EEB9-4B06-9004-FA8F2EEC27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E7CE40-24A4-45AE-AFDA-26E41E43FF27}"/>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4" name="Footer Placeholder 3">
            <a:extLst>
              <a:ext uri="{FF2B5EF4-FFF2-40B4-BE49-F238E27FC236}">
                <a16:creationId xmlns:a16="http://schemas.microsoft.com/office/drawing/2014/main" id="{306B22D2-32EA-4466-A919-630498883FB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AE2D02-DD84-43A1-A837-DB3DC2A7AA98}"/>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4162807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FB2156-432D-4D62-B970-42710DF39F6A}"/>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3" name="Footer Placeholder 2">
            <a:extLst>
              <a:ext uri="{FF2B5EF4-FFF2-40B4-BE49-F238E27FC236}">
                <a16:creationId xmlns:a16="http://schemas.microsoft.com/office/drawing/2014/main" id="{89BCF061-C732-4CE4-9E5D-6E0587499E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6F560F-CC1E-4F93-BAAC-148171A803B3}"/>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226757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1AB76-AD1E-4DD7-AA70-D7009643AE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C379FF-EA46-4589-9CB5-1D927E7B33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656860-0B2C-4367-B204-3786C5CBB9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278D6D-09D4-496E-8702-82683ABCBE12}"/>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6" name="Footer Placeholder 5">
            <a:extLst>
              <a:ext uri="{FF2B5EF4-FFF2-40B4-BE49-F238E27FC236}">
                <a16:creationId xmlns:a16="http://schemas.microsoft.com/office/drawing/2014/main" id="{F3B386D9-6462-4A27-B116-C48ED6C76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BF304C-A61A-4FF5-9C12-7DE4B770123D}"/>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426359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20E46-F932-49FD-97F9-70305D01D1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59DD0B4-C917-4797-823E-A28C511362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7F2EA0-4AF8-434A-A476-C9DEEE6DF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C409B-7F69-4098-B2DA-2369BCDDB7EB}"/>
              </a:ext>
            </a:extLst>
          </p:cNvPr>
          <p:cNvSpPr>
            <a:spLocks noGrp="1"/>
          </p:cNvSpPr>
          <p:nvPr>
            <p:ph type="dt" sz="half" idx="10"/>
          </p:nvPr>
        </p:nvSpPr>
        <p:spPr/>
        <p:txBody>
          <a:bodyPr/>
          <a:lstStyle/>
          <a:p>
            <a:fld id="{5FE818F8-5426-41AA-93C2-8BB638405361}" type="datetimeFigureOut">
              <a:rPr lang="en-US" smtClean="0"/>
              <a:t>5/7/2019</a:t>
            </a:fld>
            <a:endParaRPr lang="en-US"/>
          </a:p>
        </p:txBody>
      </p:sp>
      <p:sp>
        <p:nvSpPr>
          <p:cNvPr id="6" name="Footer Placeholder 5">
            <a:extLst>
              <a:ext uri="{FF2B5EF4-FFF2-40B4-BE49-F238E27FC236}">
                <a16:creationId xmlns:a16="http://schemas.microsoft.com/office/drawing/2014/main" id="{45DEAB12-E288-4CF6-8BF7-15AB8141A9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979006-7AF3-4C09-ACAE-235404145500}"/>
              </a:ext>
            </a:extLst>
          </p:cNvPr>
          <p:cNvSpPr>
            <a:spLocks noGrp="1"/>
          </p:cNvSpPr>
          <p:nvPr>
            <p:ph type="sldNum" sz="quarter" idx="12"/>
          </p:nvPr>
        </p:nvSpPr>
        <p:spPr/>
        <p:txBody>
          <a:bodyPr/>
          <a:lstStyle/>
          <a:p>
            <a:fld id="{676581A4-9529-480A-9997-D3A68A179481}" type="slidenum">
              <a:rPr lang="en-US" smtClean="0"/>
              <a:t>‹#›</a:t>
            </a:fld>
            <a:endParaRPr lang="en-US"/>
          </a:p>
        </p:txBody>
      </p:sp>
    </p:spTree>
    <p:extLst>
      <p:ext uri="{BB962C8B-B14F-4D97-AF65-F5344CB8AC3E}">
        <p14:creationId xmlns:p14="http://schemas.microsoft.com/office/powerpoint/2010/main" val="344220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FF052A-26CE-4E71-B042-24B643FE8B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318D6F-8D82-4314-8A8B-A35691E416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0F8FE0-E820-4B8F-9AA9-45A01AC7F3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E818F8-5426-41AA-93C2-8BB638405361}" type="datetimeFigureOut">
              <a:rPr lang="en-US" smtClean="0"/>
              <a:t>5/7/2019</a:t>
            </a:fld>
            <a:endParaRPr lang="en-US"/>
          </a:p>
        </p:txBody>
      </p:sp>
      <p:sp>
        <p:nvSpPr>
          <p:cNvPr id="5" name="Footer Placeholder 4">
            <a:extLst>
              <a:ext uri="{FF2B5EF4-FFF2-40B4-BE49-F238E27FC236}">
                <a16:creationId xmlns:a16="http://schemas.microsoft.com/office/drawing/2014/main" id="{970FB0DF-8392-463C-AA33-AEAB91D9E0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782852-8AC1-4E1F-AD33-1A9F5BAA64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581A4-9529-480A-9997-D3A68A179481}" type="slidenum">
              <a:rPr lang="en-US" smtClean="0"/>
              <a:t>‹#›</a:t>
            </a:fld>
            <a:endParaRPr lang="en-US"/>
          </a:p>
        </p:txBody>
      </p:sp>
    </p:spTree>
    <p:extLst>
      <p:ext uri="{BB962C8B-B14F-4D97-AF65-F5344CB8AC3E}">
        <p14:creationId xmlns:p14="http://schemas.microsoft.com/office/powerpoint/2010/main" val="3607719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0651C-2E93-4E2C-9D74-09685CA0D6F3}"/>
              </a:ext>
            </a:extLst>
          </p:cNvPr>
          <p:cNvSpPr>
            <a:spLocks noGrp="1"/>
          </p:cNvSpPr>
          <p:nvPr>
            <p:ph type="ctrTitle"/>
          </p:nvPr>
        </p:nvSpPr>
        <p:spPr/>
        <p:txBody>
          <a:bodyPr/>
          <a:lstStyle/>
          <a:p>
            <a:r>
              <a:rPr lang="en-US" b="1" dirty="0">
                <a:solidFill>
                  <a:srgbClr val="FF0000"/>
                </a:solidFill>
                <a:latin typeface="Arial Black" panose="020B0A04020102020204" pitchFamily="34" charset="0"/>
              </a:rPr>
              <a:t>Non-Citizen Clients</a:t>
            </a:r>
          </a:p>
        </p:txBody>
      </p:sp>
      <p:sp>
        <p:nvSpPr>
          <p:cNvPr id="3" name="Subtitle 2">
            <a:extLst>
              <a:ext uri="{FF2B5EF4-FFF2-40B4-BE49-F238E27FC236}">
                <a16:creationId xmlns:a16="http://schemas.microsoft.com/office/drawing/2014/main" id="{AA8B18D9-7BCE-4F0C-98BE-B65F21976AA4}"/>
              </a:ext>
            </a:extLst>
          </p:cNvPr>
          <p:cNvSpPr>
            <a:spLocks noGrp="1"/>
          </p:cNvSpPr>
          <p:nvPr>
            <p:ph type="subTitle" idx="1"/>
          </p:nvPr>
        </p:nvSpPr>
        <p:spPr/>
        <p:txBody>
          <a:bodyPr/>
          <a:lstStyle/>
          <a:p>
            <a:r>
              <a:rPr lang="en-US" dirty="0"/>
              <a:t>(yes, Judge, you really can release them)</a:t>
            </a:r>
          </a:p>
        </p:txBody>
      </p:sp>
    </p:spTree>
    <p:extLst>
      <p:ext uri="{BB962C8B-B14F-4D97-AF65-F5344CB8AC3E}">
        <p14:creationId xmlns:p14="http://schemas.microsoft.com/office/powerpoint/2010/main" val="4022025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4E42D-B0C3-486D-BCA6-F017D1591D37}"/>
              </a:ext>
            </a:extLst>
          </p:cNvPr>
          <p:cNvSpPr>
            <a:spLocks noGrp="1"/>
          </p:cNvSpPr>
          <p:nvPr>
            <p:ph type="title"/>
          </p:nvPr>
        </p:nvSpPr>
        <p:spPr/>
        <p:txBody>
          <a:bodyPr/>
          <a:lstStyle/>
          <a:p>
            <a:r>
              <a:rPr lang="en-US" b="1" dirty="0">
                <a:solidFill>
                  <a:srgbClr val="00B050"/>
                </a:solidFill>
              </a:rPr>
              <a:t>And of course… Know the caselaw</a:t>
            </a:r>
          </a:p>
        </p:txBody>
      </p:sp>
      <p:sp>
        <p:nvSpPr>
          <p:cNvPr id="3" name="Content Placeholder 2">
            <a:extLst>
              <a:ext uri="{FF2B5EF4-FFF2-40B4-BE49-F238E27FC236}">
                <a16:creationId xmlns:a16="http://schemas.microsoft.com/office/drawing/2014/main" id="{1D67A334-18E3-45DE-9D43-4E11448B8298}"/>
              </a:ext>
            </a:extLst>
          </p:cNvPr>
          <p:cNvSpPr>
            <a:spLocks noGrp="1"/>
          </p:cNvSpPr>
          <p:nvPr>
            <p:ph idx="1"/>
          </p:nvPr>
        </p:nvSpPr>
        <p:spPr/>
        <p:txBody>
          <a:bodyPr/>
          <a:lstStyle/>
          <a:p>
            <a:r>
              <a:rPr lang="en-US" sz="8000" b="1" dirty="0">
                <a:solidFill>
                  <a:schemeClr val="accent1"/>
                </a:solidFill>
              </a:rPr>
              <a:t>WE MUST EDUCATE THE COURT. </a:t>
            </a:r>
          </a:p>
          <a:p>
            <a:endParaRPr lang="en-US" dirty="0"/>
          </a:p>
        </p:txBody>
      </p:sp>
    </p:spTree>
    <p:extLst>
      <p:ext uri="{BB962C8B-B14F-4D97-AF65-F5344CB8AC3E}">
        <p14:creationId xmlns:p14="http://schemas.microsoft.com/office/powerpoint/2010/main" val="105592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60DD-04FE-4A5B-93EE-5CF2F6610050}"/>
              </a:ext>
            </a:extLst>
          </p:cNvPr>
          <p:cNvSpPr>
            <a:spLocks noGrp="1"/>
          </p:cNvSpPr>
          <p:nvPr>
            <p:ph type="title"/>
          </p:nvPr>
        </p:nvSpPr>
        <p:spPr/>
        <p:txBody>
          <a:bodyPr/>
          <a:lstStyle/>
          <a:p>
            <a:r>
              <a:rPr lang="en-US" b="1" dirty="0">
                <a:solidFill>
                  <a:srgbClr val="C00000"/>
                </a:solidFill>
              </a:rPr>
              <a:t>The Idea that we want to promote: </a:t>
            </a:r>
          </a:p>
        </p:txBody>
      </p:sp>
      <p:sp>
        <p:nvSpPr>
          <p:cNvPr id="3" name="Content Placeholder 2">
            <a:extLst>
              <a:ext uri="{FF2B5EF4-FFF2-40B4-BE49-F238E27FC236}">
                <a16:creationId xmlns:a16="http://schemas.microsoft.com/office/drawing/2014/main" id="{72E162BB-60AC-4DC1-A99F-CF91249A6D52}"/>
              </a:ext>
            </a:extLst>
          </p:cNvPr>
          <p:cNvSpPr>
            <a:spLocks noGrp="1"/>
          </p:cNvSpPr>
          <p:nvPr>
            <p:ph idx="1"/>
          </p:nvPr>
        </p:nvSpPr>
        <p:spPr>
          <a:xfrm>
            <a:off x="838200" y="1363436"/>
            <a:ext cx="10515600" cy="5129439"/>
          </a:xfrm>
        </p:spPr>
        <p:txBody>
          <a:bodyPr>
            <a:normAutofit fontScale="85000" lnSpcReduction="20000"/>
          </a:bodyPr>
          <a:lstStyle/>
          <a:p>
            <a:r>
              <a:rPr lang="en-US" dirty="0"/>
              <a:t>The executive branch must make a choice: </a:t>
            </a:r>
          </a:p>
          <a:p>
            <a:endParaRPr lang="en-US" dirty="0"/>
          </a:p>
          <a:p>
            <a:pPr lvl="3"/>
            <a:r>
              <a:rPr lang="en-US" sz="3600" dirty="0"/>
              <a:t>Deport right away ORRRRRRR </a:t>
            </a:r>
          </a:p>
          <a:p>
            <a:pPr lvl="3"/>
            <a:endParaRPr lang="en-US" sz="3600" dirty="0"/>
          </a:p>
          <a:p>
            <a:pPr lvl="3"/>
            <a:r>
              <a:rPr lang="en-US" sz="3600" dirty="0"/>
              <a:t>Prosecute criminally</a:t>
            </a:r>
          </a:p>
          <a:p>
            <a:pPr lvl="3"/>
            <a:endParaRPr lang="en-US" sz="3600" dirty="0"/>
          </a:p>
          <a:p>
            <a:pPr lvl="3"/>
            <a:r>
              <a:rPr lang="en-US" sz="3600" dirty="0"/>
              <a:t>If it does not want to forgo prosecution then it must adhere to the tenets of the BRA and release our client. It must postpone removal and let our client stay out, assuming he meets the BRA guidelines for release. </a:t>
            </a:r>
          </a:p>
          <a:p>
            <a:pPr lvl="3"/>
            <a:endParaRPr lang="en-US" sz="3600" dirty="0"/>
          </a:p>
          <a:p>
            <a:pPr lvl="3"/>
            <a:r>
              <a:rPr lang="en-US" sz="3600" dirty="0"/>
              <a:t>ICE detention cannot be used as a surrogate for pretrial detention</a:t>
            </a:r>
          </a:p>
        </p:txBody>
      </p:sp>
    </p:spTree>
    <p:extLst>
      <p:ext uri="{BB962C8B-B14F-4D97-AF65-F5344CB8AC3E}">
        <p14:creationId xmlns:p14="http://schemas.microsoft.com/office/powerpoint/2010/main" val="135682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EF970-0F6F-4508-974A-FB32791D36FA}"/>
              </a:ext>
            </a:extLst>
          </p:cNvPr>
          <p:cNvSpPr>
            <a:spLocks noGrp="1"/>
          </p:cNvSpPr>
          <p:nvPr>
            <p:ph type="title"/>
          </p:nvPr>
        </p:nvSpPr>
        <p:spPr>
          <a:xfrm>
            <a:off x="772886" y="152854"/>
            <a:ext cx="10515600" cy="1325563"/>
          </a:xfrm>
        </p:spPr>
        <p:txBody>
          <a:bodyPr/>
          <a:lstStyle/>
          <a:p>
            <a:r>
              <a:rPr lang="en-US" b="1" i="1" dirty="0">
                <a:solidFill>
                  <a:srgbClr val="C00000"/>
                </a:solidFill>
              </a:rPr>
              <a:t>Trujillo-Alvarez</a:t>
            </a:r>
            <a:r>
              <a:rPr lang="en-US" b="1" dirty="0">
                <a:solidFill>
                  <a:srgbClr val="C00000"/>
                </a:solidFill>
              </a:rPr>
              <a:t>, 900 F.Supp.2d 1167 (</a:t>
            </a:r>
            <a:r>
              <a:rPr lang="en-US" b="1" dirty="0" err="1">
                <a:solidFill>
                  <a:srgbClr val="C00000"/>
                </a:solidFill>
              </a:rPr>
              <a:t>D.Or</a:t>
            </a:r>
            <a:r>
              <a:rPr lang="en-US" b="1" dirty="0">
                <a:solidFill>
                  <a:srgbClr val="C00000"/>
                </a:solidFill>
              </a:rPr>
              <a:t>. 2012)</a:t>
            </a:r>
          </a:p>
        </p:txBody>
      </p:sp>
      <p:sp>
        <p:nvSpPr>
          <p:cNvPr id="3" name="Content Placeholder 2">
            <a:extLst>
              <a:ext uri="{FF2B5EF4-FFF2-40B4-BE49-F238E27FC236}">
                <a16:creationId xmlns:a16="http://schemas.microsoft.com/office/drawing/2014/main" id="{25586B28-FEF4-4CF3-8832-E1727ED6F099}"/>
              </a:ext>
            </a:extLst>
          </p:cNvPr>
          <p:cNvSpPr>
            <a:spLocks noGrp="1"/>
          </p:cNvSpPr>
          <p:nvPr>
            <p:ph idx="1"/>
          </p:nvPr>
        </p:nvSpPr>
        <p:spPr/>
        <p:txBody>
          <a:bodyPr>
            <a:normAutofit lnSpcReduction="10000"/>
          </a:bodyPr>
          <a:lstStyle/>
          <a:p>
            <a:r>
              <a:rPr lang="en-US" dirty="0"/>
              <a:t>This case explains the concept really well: </a:t>
            </a:r>
          </a:p>
          <a:p>
            <a:r>
              <a:rPr lang="en-US" dirty="0"/>
              <a:t>“When the Executive Branch decides that it will defer removal and deportation in favor of first proceeding with federal criminal prosecution, then all applicable laws governing such prosecutions must be followed, </a:t>
            </a:r>
            <a:r>
              <a:rPr lang="en-US" dirty="0">
                <a:solidFill>
                  <a:srgbClr val="C00000"/>
                </a:solidFill>
              </a:rPr>
              <a:t>including the BRA</a:t>
            </a:r>
            <a:r>
              <a:rPr lang="en-US" dirty="0"/>
              <a:t>. In such cases, if a judicial officer determines under the BRA that a particular defendant must be released pending trial because that defendant does not present a risk of either flight or harm, and the government has chosen not to appeal that determination, the Executive Branch </a:t>
            </a:r>
            <a:r>
              <a:rPr lang="en-US" dirty="0">
                <a:solidFill>
                  <a:srgbClr val="C00000"/>
                </a:solidFill>
              </a:rPr>
              <a:t>may no longer keep that person in physical custody. </a:t>
            </a:r>
            <a:r>
              <a:rPr lang="en-US" dirty="0"/>
              <a:t>To do so would be a violation of the BRA and the court's order of pretrial release.”</a:t>
            </a:r>
          </a:p>
          <a:p>
            <a:endParaRPr lang="en-US" dirty="0"/>
          </a:p>
          <a:p>
            <a:endParaRPr lang="en-US" dirty="0"/>
          </a:p>
        </p:txBody>
      </p:sp>
    </p:spTree>
    <p:extLst>
      <p:ext uri="{BB962C8B-B14F-4D97-AF65-F5344CB8AC3E}">
        <p14:creationId xmlns:p14="http://schemas.microsoft.com/office/powerpoint/2010/main" val="2105166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BD498-3EC0-407B-9F00-651B8FD380FB}"/>
              </a:ext>
            </a:extLst>
          </p:cNvPr>
          <p:cNvSpPr>
            <a:spLocks noGrp="1"/>
          </p:cNvSpPr>
          <p:nvPr>
            <p:ph type="title"/>
          </p:nvPr>
        </p:nvSpPr>
        <p:spPr/>
        <p:txBody>
          <a:bodyPr/>
          <a:lstStyle/>
          <a:p>
            <a:r>
              <a:rPr lang="en-US" b="1" i="1" dirty="0">
                <a:solidFill>
                  <a:srgbClr val="C00000"/>
                </a:solidFill>
              </a:rPr>
              <a:t>Trujillo-Alvarez</a:t>
            </a:r>
            <a:r>
              <a:rPr lang="en-US" b="1" dirty="0">
                <a:solidFill>
                  <a:srgbClr val="C00000"/>
                </a:solidFill>
              </a:rPr>
              <a:t>, 900 F.Supp.2d 1167 (9th 2012)</a:t>
            </a:r>
          </a:p>
        </p:txBody>
      </p:sp>
      <p:sp>
        <p:nvSpPr>
          <p:cNvPr id="3" name="Content Placeholder 2">
            <a:extLst>
              <a:ext uri="{FF2B5EF4-FFF2-40B4-BE49-F238E27FC236}">
                <a16:creationId xmlns:a16="http://schemas.microsoft.com/office/drawing/2014/main" id="{ED9D15D6-B839-4874-9BF4-61F20F80BAE6}"/>
              </a:ext>
            </a:extLst>
          </p:cNvPr>
          <p:cNvSpPr>
            <a:spLocks noGrp="1"/>
          </p:cNvSpPr>
          <p:nvPr>
            <p:ph idx="1"/>
          </p:nvPr>
        </p:nvSpPr>
        <p:spPr/>
        <p:txBody>
          <a:bodyPr/>
          <a:lstStyle/>
          <a:p>
            <a:r>
              <a:rPr lang="en-US" dirty="0"/>
              <a:t>“If the Executive Branch chooses not to release the Defendant and instead decides to abandon criminal prosecution of the pending charge and </a:t>
            </a:r>
            <a:r>
              <a:rPr lang="en-US" dirty="0">
                <a:solidFill>
                  <a:srgbClr val="FF0000"/>
                </a:solidFill>
              </a:rPr>
              <a:t>proceed directly with Defendant's removal and deportation, the law allows the Executive Branch to do that</a:t>
            </a:r>
            <a:r>
              <a:rPr lang="en-US" dirty="0"/>
              <a:t>. If, however, the Defendant is not released pending trial as directed by the Magistrate Judge pursuant to the BRA, the pending criminal prosecution of the Defendant may not go forward. To hold otherwise would deprive the Defendant of his statutory right to pretrial release under the Bail Reform Act and possibly even deprive the Defendant of his Fifth Amendment and Sixth Amendment rights to due process and effective assistance of counsel, respectively.”</a:t>
            </a:r>
          </a:p>
        </p:txBody>
      </p:sp>
    </p:spTree>
    <p:extLst>
      <p:ext uri="{BB962C8B-B14F-4D97-AF65-F5344CB8AC3E}">
        <p14:creationId xmlns:p14="http://schemas.microsoft.com/office/powerpoint/2010/main" val="1487579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679B-FCEF-44F9-B573-574135B75E94}"/>
              </a:ext>
            </a:extLst>
          </p:cNvPr>
          <p:cNvSpPr>
            <a:spLocks noGrp="1"/>
          </p:cNvSpPr>
          <p:nvPr>
            <p:ph type="title"/>
          </p:nvPr>
        </p:nvSpPr>
        <p:spPr/>
        <p:txBody>
          <a:bodyPr/>
          <a:lstStyle/>
          <a:p>
            <a:r>
              <a:rPr lang="en-US" b="1" dirty="0">
                <a:solidFill>
                  <a:srgbClr val="C00000"/>
                </a:solidFill>
              </a:rPr>
              <a:t>In other words</a:t>
            </a:r>
          </a:p>
        </p:txBody>
      </p:sp>
      <p:sp>
        <p:nvSpPr>
          <p:cNvPr id="3" name="Content Placeholder 2">
            <a:extLst>
              <a:ext uri="{FF2B5EF4-FFF2-40B4-BE49-F238E27FC236}">
                <a16:creationId xmlns:a16="http://schemas.microsoft.com/office/drawing/2014/main" id="{7F3178A3-6639-4704-85CE-B5179D07C82B}"/>
              </a:ext>
            </a:extLst>
          </p:cNvPr>
          <p:cNvSpPr>
            <a:spLocks noGrp="1"/>
          </p:cNvSpPr>
          <p:nvPr>
            <p:ph idx="1"/>
          </p:nvPr>
        </p:nvSpPr>
        <p:spPr/>
        <p:txBody>
          <a:bodyPr/>
          <a:lstStyle/>
          <a:p>
            <a:r>
              <a:rPr lang="en-US" dirty="0"/>
              <a:t>The DOJ and DHS/ICE are two arms of the same body (the executive branch): one arm cannot release someone pursuant to a valid determination under the BRA and then the other arm take him right back into custody. </a:t>
            </a:r>
          </a:p>
          <a:p>
            <a:r>
              <a:rPr lang="en-US" dirty="0"/>
              <a:t>Message to the Executive Branch: MAKE YOUR CHOICE. We don’t care what it is. Just pick one. </a:t>
            </a:r>
          </a:p>
          <a:p>
            <a:r>
              <a:rPr lang="en-US" dirty="0"/>
              <a:t>(well we </a:t>
            </a:r>
            <a:r>
              <a:rPr lang="en-US" dirty="0" err="1"/>
              <a:t>kinda</a:t>
            </a:r>
            <a:r>
              <a:rPr lang="en-US" dirty="0"/>
              <a:t> do care but</a:t>
            </a:r>
          </a:p>
          <a:p>
            <a:pPr marL="0" indent="0">
              <a:buNone/>
            </a:pPr>
            <a:r>
              <a:rPr lang="en-US" dirty="0"/>
              <a:t>you know what I mean)</a:t>
            </a:r>
          </a:p>
        </p:txBody>
      </p:sp>
    </p:spTree>
    <p:extLst>
      <p:ext uri="{BB962C8B-B14F-4D97-AF65-F5344CB8AC3E}">
        <p14:creationId xmlns:p14="http://schemas.microsoft.com/office/powerpoint/2010/main" val="1476517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5CA57-056D-4A3B-A37A-FF24227F8BA6}"/>
              </a:ext>
            </a:extLst>
          </p:cNvPr>
          <p:cNvSpPr>
            <a:spLocks noGrp="1"/>
          </p:cNvSpPr>
          <p:nvPr>
            <p:ph type="title"/>
          </p:nvPr>
        </p:nvSpPr>
        <p:spPr/>
        <p:txBody>
          <a:bodyPr/>
          <a:lstStyle/>
          <a:p>
            <a:r>
              <a:rPr lang="en-US" b="1" dirty="0">
                <a:solidFill>
                  <a:srgbClr val="00B0F0"/>
                </a:solidFill>
              </a:rPr>
              <a:t>Those boring regulations…</a:t>
            </a:r>
          </a:p>
        </p:txBody>
      </p:sp>
      <p:sp>
        <p:nvSpPr>
          <p:cNvPr id="3" name="Content Placeholder 2">
            <a:extLst>
              <a:ext uri="{FF2B5EF4-FFF2-40B4-BE49-F238E27FC236}">
                <a16:creationId xmlns:a16="http://schemas.microsoft.com/office/drawing/2014/main" id="{81984AE7-493D-42C7-B9D6-B898FB871B1E}"/>
              </a:ext>
            </a:extLst>
          </p:cNvPr>
          <p:cNvSpPr>
            <a:spLocks noGrp="1"/>
          </p:cNvSpPr>
          <p:nvPr>
            <p:ph idx="1"/>
          </p:nvPr>
        </p:nvSpPr>
        <p:spPr/>
        <p:txBody>
          <a:bodyPr/>
          <a:lstStyle/>
          <a:p>
            <a:r>
              <a:rPr lang="en-US" dirty="0"/>
              <a:t>ICE has broad authority to </a:t>
            </a:r>
            <a:r>
              <a:rPr lang="en-US" b="1" dirty="0">
                <a:solidFill>
                  <a:srgbClr val="FF0000"/>
                </a:solidFill>
              </a:rPr>
              <a:t>stay </a:t>
            </a:r>
            <a:r>
              <a:rPr lang="en-US" dirty="0"/>
              <a:t>a noncitizen’s removal from the United States as “appropriate.” 8 C.F.R. § 241.6(a) (agency “may grant a stay of removal or deportation” to noncitizen with final removal order “for such time and under such conditions as … deem[ed] appropriate”).</a:t>
            </a:r>
          </a:p>
          <a:p>
            <a:r>
              <a:rPr lang="en-US" dirty="0"/>
              <a:t>Thus ICE may defer removal if the executive branch in its wisdom decides prosecution is a priority. </a:t>
            </a:r>
          </a:p>
          <a:p>
            <a:endParaRPr lang="en-US" dirty="0"/>
          </a:p>
        </p:txBody>
      </p:sp>
    </p:spTree>
    <p:extLst>
      <p:ext uri="{BB962C8B-B14F-4D97-AF65-F5344CB8AC3E}">
        <p14:creationId xmlns:p14="http://schemas.microsoft.com/office/powerpoint/2010/main" val="2623795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09803-A363-48EB-B38E-5F6A2EEAC18B}"/>
              </a:ext>
            </a:extLst>
          </p:cNvPr>
          <p:cNvSpPr>
            <a:spLocks noGrp="1"/>
          </p:cNvSpPr>
          <p:nvPr>
            <p:ph type="title"/>
          </p:nvPr>
        </p:nvSpPr>
        <p:spPr/>
        <p:txBody>
          <a:bodyPr/>
          <a:lstStyle/>
          <a:p>
            <a:r>
              <a:rPr lang="en-US" b="1" dirty="0">
                <a:solidFill>
                  <a:srgbClr val="C00000"/>
                </a:solidFill>
              </a:rPr>
              <a:t>Other courts have followed </a:t>
            </a:r>
            <a:r>
              <a:rPr lang="en-US" b="1" i="1" dirty="0">
                <a:solidFill>
                  <a:srgbClr val="C00000"/>
                </a:solidFill>
              </a:rPr>
              <a:t>Trujillo</a:t>
            </a:r>
            <a:r>
              <a:rPr lang="en-US" b="1" dirty="0">
                <a:solidFill>
                  <a:srgbClr val="C00000"/>
                </a:solidFill>
                <a:sym typeface="Wingdings" panose="05000000000000000000" pitchFamily="2" charset="2"/>
              </a:rPr>
              <a:t></a:t>
            </a:r>
            <a:endParaRPr lang="en-US" b="1" dirty="0">
              <a:solidFill>
                <a:srgbClr val="C00000"/>
              </a:solidFill>
            </a:endParaRPr>
          </a:p>
        </p:txBody>
      </p:sp>
      <p:sp>
        <p:nvSpPr>
          <p:cNvPr id="3" name="Content Placeholder 2">
            <a:extLst>
              <a:ext uri="{FF2B5EF4-FFF2-40B4-BE49-F238E27FC236}">
                <a16:creationId xmlns:a16="http://schemas.microsoft.com/office/drawing/2014/main" id="{6E72FBC3-6230-4AC2-86F1-7785DCEF892F}"/>
              </a:ext>
            </a:extLst>
          </p:cNvPr>
          <p:cNvSpPr>
            <a:spLocks noGrp="1"/>
          </p:cNvSpPr>
          <p:nvPr>
            <p:ph idx="1"/>
          </p:nvPr>
        </p:nvSpPr>
        <p:spPr>
          <a:xfrm>
            <a:off x="838200" y="1412421"/>
            <a:ext cx="10363200" cy="4764542"/>
          </a:xfrm>
        </p:spPr>
        <p:txBody>
          <a:bodyPr>
            <a:normAutofit fontScale="92500" lnSpcReduction="20000"/>
          </a:bodyPr>
          <a:lstStyle/>
          <a:p>
            <a:r>
              <a:rPr lang="en-US" i="1" dirty="0"/>
              <a:t>United States v. Boutin</a:t>
            </a:r>
            <a:r>
              <a:rPr lang="en-US" dirty="0"/>
              <a:t>, 269 F.Supp.3d 24 (E.D.N.Y. 2017); </a:t>
            </a:r>
          </a:p>
          <a:p>
            <a:r>
              <a:rPr lang="en-US" i="1" dirty="0"/>
              <a:t>United States v. Garcia</a:t>
            </a:r>
            <a:r>
              <a:rPr lang="en-US" dirty="0"/>
              <a:t>, No. 18-cr-20256, 2018 WL 3141950 (E.D. Mich. June 27, 2018); </a:t>
            </a:r>
            <a:r>
              <a:rPr lang="en-US" dirty="0">
                <a:solidFill>
                  <a:srgbClr val="0070C0"/>
                </a:solidFill>
              </a:rPr>
              <a:t>(pre-</a:t>
            </a:r>
            <a:r>
              <a:rPr lang="en-US" dirty="0" err="1">
                <a:solidFill>
                  <a:srgbClr val="0070C0"/>
                </a:solidFill>
              </a:rPr>
              <a:t>Veloz</a:t>
            </a:r>
            <a:r>
              <a:rPr lang="en-US" dirty="0">
                <a:solidFill>
                  <a:srgbClr val="0070C0"/>
                </a:solidFill>
              </a:rPr>
              <a:t>-Alonso) </a:t>
            </a:r>
            <a:r>
              <a:rPr lang="en-US" dirty="0">
                <a:solidFill>
                  <a:srgbClr val="0070C0"/>
                </a:solidFill>
                <a:sym typeface="Wingdings" panose="05000000000000000000" pitchFamily="2" charset="2"/>
              </a:rPr>
              <a:t> </a:t>
            </a:r>
            <a:endParaRPr lang="en-US" dirty="0">
              <a:solidFill>
                <a:srgbClr val="0070C0"/>
              </a:solidFill>
            </a:endParaRPr>
          </a:p>
          <a:p>
            <a:r>
              <a:rPr lang="en-US" i="1" dirty="0"/>
              <a:t>United States v. Ventura</a:t>
            </a:r>
            <a:r>
              <a:rPr lang="en-US" dirty="0"/>
              <a:t>, No. 17-cr-418, 2017 WL 5129012 (E.D.N.Y. Nov. 3, 2017) )</a:t>
            </a:r>
          </a:p>
          <a:p>
            <a:r>
              <a:rPr lang="en-US" i="1" dirty="0"/>
              <a:t>United States v. Barrera-</a:t>
            </a:r>
            <a:r>
              <a:rPr lang="en-US" i="1" dirty="0" err="1"/>
              <a:t>Omana</a:t>
            </a:r>
            <a:r>
              <a:rPr lang="en-US" dirty="0"/>
              <a:t>, 638 F.Supp.2d 1108, 1110 (D. Minn. 2009)</a:t>
            </a:r>
          </a:p>
          <a:p>
            <a:r>
              <a:rPr lang="en-US" i="1" dirty="0"/>
              <a:t>United States v. </a:t>
            </a:r>
            <a:r>
              <a:rPr lang="en-US" i="1" dirty="0" err="1"/>
              <a:t>Ailon-Ailon</a:t>
            </a:r>
            <a:r>
              <a:rPr lang="en-US" dirty="0"/>
              <a:t>, 875 F.3d 1334, 1337 (</a:t>
            </a:r>
            <a:r>
              <a:rPr lang="en-US" dirty="0">
                <a:solidFill>
                  <a:srgbClr val="FF0000"/>
                </a:solidFill>
              </a:rPr>
              <a:t>10th Cir. 2017</a:t>
            </a:r>
            <a:r>
              <a:rPr lang="en-US" dirty="0"/>
              <a:t>): risk of involuntary ICE removal does not establish a “serious risk that [the defendant] will flee” upon which pre-trial detention may be based. § 3142(f)(2)(A). But did not reach question of BRA/INA conflict. </a:t>
            </a:r>
          </a:p>
          <a:p>
            <a:r>
              <a:rPr lang="en-US" i="1" dirty="0"/>
              <a:t>US v Santos-Flores</a:t>
            </a:r>
            <a:r>
              <a:rPr lang="en-US" dirty="0"/>
              <a:t>, 794 F.3d 1088 (</a:t>
            </a:r>
            <a:r>
              <a:rPr lang="en-US" dirty="0">
                <a:solidFill>
                  <a:srgbClr val="FF0000"/>
                </a:solidFill>
              </a:rPr>
              <a:t>9th Cir 2015</a:t>
            </a:r>
            <a:r>
              <a:rPr lang="en-US" dirty="0"/>
              <a:t>): ICE detainer alone cannot justify pretrial detention (but D a flight risk on other grounds)</a:t>
            </a:r>
          </a:p>
          <a:p>
            <a:endParaRPr lang="en-US" dirty="0"/>
          </a:p>
          <a:p>
            <a:endParaRPr lang="en-US" dirty="0"/>
          </a:p>
        </p:txBody>
      </p:sp>
    </p:spTree>
    <p:extLst>
      <p:ext uri="{BB962C8B-B14F-4D97-AF65-F5344CB8AC3E}">
        <p14:creationId xmlns:p14="http://schemas.microsoft.com/office/powerpoint/2010/main" val="3919839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B9ECB-66BF-492F-8C5D-1BAC2F81C546}"/>
              </a:ext>
            </a:extLst>
          </p:cNvPr>
          <p:cNvSpPr>
            <a:spLocks noGrp="1"/>
          </p:cNvSpPr>
          <p:nvPr>
            <p:ph type="title"/>
          </p:nvPr>
        </p:nvSpPr>
        <p:spPr>
          <a:xfrm>
            <a:off x="838200" y="421254"/>
            <a:ext cx="10515600" cy="1325563"/>
          </a:xfrm>
        </p:spPr>
        <p:txBody>
          <a:bodyPr/>
          <a:lstStyle/>
          <a:p>
            <a:r>
              <a:rPr lang="en-US" b="1" dirty="0">
                <a:solidFill>
                  <a:srgbClr val="C00000"/>
                </a:solidFill>
              </a:rPr>
              <a:t>AL Judge Emily Marks: YASSS, QUEEN! </a:t>
            </a:r>
          </a:p>
        </p:txBody>
      </p:sp>
      <p:sp>
        <p:nvSpPr>
          <p:cNvPr id="3" name="Content Placeholder 2">
            <a:extLst>
              <a:ext uri="{FF2B5EF4-FFF2-40B4-BE49-F238E27FC236}">
                <a16:creationId xmlns:a16="http://schemas.microsoft.com/office/drawing/2014/main" id="{3133E791-CFF7-4D68-99D8-732798233039}"/>
              </a:ext>
            </a:extLst>
          </p:cNvPr>
          <p:cNvSpPr>
            <a:spLocks noGrp="1"/>
          </p:cNvSpPr>
          <p:nvPr>
            <p:ph idx="1"/>
          </p:nvPr>
        </p:nvSpPr>
        <p:spPr/>
        <p:txBody>
          <a:bodyPr>
            <a:normAutofit lnSpcReduction="10000"/>
          </a:bodyPr>
          <a:lstStyle/>
          <a:p>
            <a:r>
              <a:rPr lang="en-US" dirty="0"/>
              <a:t>The District Court, Emily C. Marks, Chief Judge, held that:</a:t>
            </a:r>
          </a:p>
          <a:p>
            <a:r>
              <a:rPr lang="en-US" dirty="0"/>
              <a:t>mere fact that defendant is present in the United States illegally did not necessarily mean that she was flight risk, and was insufficient to satisfy the government's burden of proof on this issue at bail hearing;</a:t>
            </a:r>
          </a:p>
          <a:p>
            <a:r>
              <a:rPr lang="en-US" dirty="0"/>
              <a:t>the Bail Reform Act does not create a rebuttable presumption that removable aliens should be detained; and</a:t>
            </a:r>
          </a:p>
          <a:p>
            <a:r>
              <a:rPr lang="en-US" dirty="0"/>
              <a:t>there is no exception to the Bail Reform Act for defendants encumbered by ICE detainers</a:t>
            </a:r>
          </a:p>
          <a:p>
            <a:pPr marL="0" indent="0">
              <a:buNone/>
            </a:pPr>
            <a:r>
              <a:rPr lang="en-US" dirty="0"/>
              <a:t>---</a:t>
            </a:r>
            <a:r>
              <a:rPr lang="en-US" i="1" dirty="0">
                <a:solidFill>
                  <a:srgbClr val="7030A0"/>
                </a:solidFill>
              </a:rPr>
              <a:t>United States v. Espinoza-Ochoa</a:t>
            </a:r>
            <a:r>
              <a:rPr lang="en-US" dirty="0"/>
              <a:t>, No. 2:18CR353-ECM, 2019 WL 1061662 (M.D. Ala. Mar. 6, 2019)….. </a:t>
            </a:r>
            <a:r>
              <a:rPr lang="en-US" dirty="0">
                <a:solidFill>
                  <a:srgbClr val="C00000"/>
                </a:solidFill>
              </a:rPr>
              <a:t>We’ll see if that goes to the 11</a:t>
            </a:r>
            <a:r>
              <a:rPr lang="en-US" baseline="30000" dirty="0">
                <a:solidFill>
                  <a:srgbClr val="C00000"/>
                </a:solidFill>
              </a:rPr>
              <a:t>th</a:t>
            </a:r>
            <a:r>
              <a:rPr lang="en-US" dirty="0">
                <a:solidFill>
                  <a:srgbClr val="C00000"/>
                </a:solidFill>
              </a:rPr>
              <a:t>…. </a:t>
            </a:r>
          </a:p>
        </p:txBody>
      </p:sp>
    </p:spTree>
    <p:extLst>
      <p:ext uri="{BB962C8B-B14F-4D97-AF65-F5344CB8AC3E}">
        <p14:creationId xmlns:p14="http://schemas.microsoft.com/office/powerpoint/2010/main" val="1182922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3F8D4-7640-4FE3-95F3-A4AB8D248F4D}"/>
              </a:ext>
            </a:extLst>
          </p:cNvPr>
          <p:cNvSpPr>
            <a:spLocks noGrp="1"/>
          </p:cNvSpPr>
          <p:nvPr>
            <p:ph type="title"/>
          </p:nvPr>
        </p:nvSpPr>
        <p:spPr/>
        <p:txBody>
          <a:bodyPr/>
          <a:lstStyle/>
          <a:p>
            <a:r>
              <a:rPr lang="en-US" i="1" dirty="0"/>
              <a:t>Trujillo</a:t>
            </a:r>
            <a:r>
              <a:rPr lang="en-US" dirty="0"/>
              <a:t> explains the regs…</a:t>
            </a:r>
          </a:p>
        </p:txBody>
      </p:sp>
      <p:sp>
        <p:nvSpPr>
          <p:cNvPr id="3" name="Content Placeholder 2">
            <a:extLst>
              <a:ext uri="{FF2B5EF4-FFF2-40B4-BE49-F238E27FC236}">
                <a16:creationId xmlns:a16="http://schemas.microsoft.com/office/drawing/2014/main" id="{6E38B488-2664-4ACC-AEEB-A2B54FB222EF}"/>
              </a:ext>
            </a:extLst>
          </p:cNvPr>
          <p:cNvSpPr>
            <a:spLocks noGrp="1"/>
          </p:cNvSpPr>
          <p:nvPr>
            <p:ph idx="1"/>
          </p:nvPr>
        </p:nvSpPr>
        <p:spPr/>
        <p:txBody>
          <a:bodyPr>
            <a:normAutofit fontScale="92500"/>
          </a:bodyPr>
          <a:lstStyle/>
          <a:p>
            <a:r>
              <a:rPr lang="en-US" dirty="0"/>
              <a:t>When an alien is subject to a removal order, the INA provides that the Executive Branch “</a:t>
            </a:r>
            <a:r>
              <a:rPr lang="en-US" dirty="0">
                <a:solidFill>
                  <a:srgbClr val="FF0000"/>
                </a:solidFill>
              </a:rPr>
              <a:t>shall remove the alien from the United States within a period of 90 days.</a:t>
            </a:r>
            <a:r>
              <a:rPr lang="en-US" dirty="0"/>
              <a:t>” 8 U.S.C. § 1231(a)(1)(A). This is referred to as the “removal period.”</a:t>
            </a:r>
          </a:p>
          <a:p>
            <a:r>
              <a:rPr lang="en-US" dirty="0"/>
              <a:t>The removal period only begins to run on the latest of the following:</a:t>
            </a:r>
          </a:p>
          <a:p>
            <a:r>
              <a:rPr lang="en-US" dirty="0"/>
              <a:t>(</a:t>
            </a:r>
            <a:r>
              <a:rPr lang="en-US" dirty="0" err="1"/>
              <a:t>i</a:t>
            </a:r>
            <a:r>
              <a:rPr lang="en-US" dirty="0"/>
              <a:t>) The date the order of removal becomes administratively final.</a:t>
            </a:r>
          </a:p>
          <a:p>
            <a:r>
              <a:rPr lang="en-US" dirty="0"/>
              <a:t>(ii) If the removal order is judicially reviewed and if a court orders a stay of the removal of the alien, the date of the court's final order.</a:t>
            </a:r>
          </a:p>
          <a:p>
            <a:r>
              <a:rPr lang="en-US" dirty="0"/>
              <a:t>(iii) If the alien is detained or confined (except under an immigration process), </a:t>
            </a:r>
            <a:r>
              <a:rPr lang="en-US" dirty="0">
                <a:solidFill>
                  <a:srgbClr val="FF0000"/>
                </a:solidFill>
              </a:rPr>
              <a:t>the date the alien is released from detention or confinement</a:t>
            </a:r>
            <a:r>
              <a:rPr lang="en-US" dirty="0"/>
              <a:t>.</a:t>
            </a:r>
          </a:p>
        </p:txBody>
      </p:sp>
    </p:spTree>
    <p:extLst>
      <p:ext uri="{BB962C8B-B14F-4D97-AF65-F5344CB8AC3E}">
        <p14:creationId xmlns:p14="http://schemas.microsoft.com/office/powerpoint/2010/main" val="3635511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34F43-63CF-4CDE-AC15-337C7B856C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295D0F8-4152-4347-A98D-1C851F7FAF61}"/>
              </a:ext>
            </a:extLst>
          </p:cNvPr>
          <p:cNvSpPr>
            <a:spLocks noGrp="1"/>
          </p:cNvSpPr>
          <p:nvPr>
            <p:ph idx="1"/>
          </p:nvPr>
        </p:nvSpPr>
        <p:spPr/>
        <p:txBody>
          <a:bodyPr>
            <a:noAutofit/>
          </a:bodyPr>
          <a:lstStyle/>
          <a:p>
            <a:pPr marL="0" indent="0">
              <a:buNone/>
            </a:pPr>
            <a:r>
              <a:rPr lang="en-US" sz="4000" i="1" dirty="0">
                <a:solidFill>
                  <a:srgbClr val="7030A0"/>
                </a:solidFill>
              </a:rPr>
              <a:t>The most reasonable interpretation of that phrase is that it refers to release from incarceration pursuant to a final judgment of conviction as entered by a court of competent jurisdiction.</a:t>
            </a:r>
            <a:r>
              <a:rPr lang="en-US" sz="4800" i="1" dirty="0">
                <a:solidFill>
                  <a:srgbClr val="7030A0"/>
                </a:solidFill>
              </a:rPr>
              <a:t> </a:t>
            </a:r>
          </a:p>
          <a:p>
            <a:pPr marL="0" indent="0">
              <a:buNone/>
            </a:pPr>
            <a:r>
              <a:rPr lang="en-US" sz="4800" i="1" dirty="0">
                <a:solidFill>
                  <a:srgbClr val="7030A0"/>
                </a:solidFill>
              </a:rPr>
              <a:t>	</a:t>
            </a:r>
            <a:r>
              <a:rPr lang="en-US" sz="2400" i="1" dirty="0"/>
              <a:t>(So ICE has 90 days from the date your client finishes his sentence)</a:t>
            </a:r>
          </a:p>
        </p:txBody>
      </p:sp>
    </p:spTree>
    <p:extLst>
      <p:ext uri="{BB962C8B-B14F-4D97-AF65-F5344CB8AC3E}">
        <p14:creationId xmlns:p14="http://schemas.microsoft.com/office/powerpoint/2010/main" val="320647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C8C74-2B2C-46EA-A5AC-5D555F281FA7}"/>
              </a:ext>
            </a:extLst>
          </p:cNvPr>
          <p:cNvSpPr>
            <a:spLocks noGrp="1"/>
          </p:cNvSpPr>
          <p:nvPr>
            <p:ph type="title"/>
          </p:nvPr>
        </p:nvSpPr>
        <p:spPr/>
        <p:txBody>
          <a:bodyPr/>
          <a:lstStyle/>
          <a:p>
            <a:r>
              <a:rPr lang="en-US" b="1" dirty="0">
                <a:solidFill>
                  <a:srgbClr val="FF0000"/>
                </a:solidFill>
                <a:latin typeface="+mn-lt"/>
              </a:rPr>
              <a:t>Conflicts to Know about</a:t>
            </a:r>
            <a:r>
              <a:rPr lang="en-US" dirty="0">
                <a:solidFill>
                  <a:srgbClr val="FF0000"/>
                </a:solidFill>
              </a:rPr>
              <a:t> :</a:t>
            </a:r>
          </a:p>
        </p:txBody>
      </p:sp>
      <p:sp>
        <p:nvSpPr>
          <p:cNvPr id="3" name="Content Placeholder 2">
            <a:extLst>
              <a:ext uri="{FF2B5EF4-FFF2-40B4-BE49-F238E27FC236}">
                <a16:creationId xmlns:a16="http://schemas.microsoft.com/office/drawing/2014/main" id="{18594A8D-AE05-48DB-BDF1-E5F4F14BBF8C}"/>
              </a:ext>
            </a:extLst>
          </p:cNvPr>
          <p:cNvSpPr>
            <a:spLocks noGrp="1"/>
          </p:cNvSpPr>
          <p:nvPr>
            <p:ph idx="1"/>
          </p:nvPr>
        </p:nvSpPr>
        <p:spPr/>
        <p:txBody>
          <a:bodyPr/>
          <a:lstStyle/>
          <a:p>
            <a:r>
              <a:rPr lang="en-US" sz="5400" dirty="0">
                <a:solidFill>
                  <a:srgbClr val="FF0000"/>
                </a:solidFill>
              </a:rPr>
              <a:t>BRA vs INA</a:t>
            </a:r>
          </a:p>
          <a:p>
            <a:endParaRPr lang="en-US" sz="5400" dirty="0">
              <a:solidFill>
                <a:srgbClr val="FF0000"/>
              </a:solidFill>
            </a:endParaRPr>
          </a:p>
          <a:p>
            <a:r>
              <a:rPr lang="en-US" sz="5400" dirty="0"/>
              <a:t>DHS vs AUSA </a:t>
            </a:r>
          </a:p>
        </p:txBody>
      </p:sp>
    </p:spTree>
    <p:extLst>
      <p:ext uri="{BB962C8B-B14F-4D97-AF65-F5344CB8AC3E}">
        <p14:creationId xmlns:p14="http://schemas.microsoft.com/office/powerpoint/2010/main" val="1783611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9B96D-B242-4294-B481-28FA507D2FE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3DF9F2-47B0-48AA-85DA-178651C1B7B2}"/>
              </a:ext>
            </a:extLst>
          </p:cNvPr>
          <p:cNvSpPr>
            <a:spLocks noGrp="1"/>
          </p:cNvSpPr>
          <p:nvPr>
            <p:ph idx="1"/>
          </p:nvPr>
        </p:nvSpPr>
        <p:spPr/>
        <p:txBody>
          <a:bodyPr>
            <a:normAutofit/>
          </a:bodyPr>
          <a:lstStyle/>
          <a:p>
            <a:r>
              <a:rPr lang="en-US" sz="4000" dirty="0">
                <a:solidFill>
                  <a:srgbClr val="FF0000"/>
                </a:solidFill>
              </a:rPr>
              <a:t>The government will argue the regs require ICE to detain and deport </a:t>
            </a:r>
            <a:r>
              <a:rPr lang="en-US" sz="4000" b="1" i="1" dirty="0">
                <a:solidFill>
                  <a:srgbClr val="FF0000"/>
                </a:solidFill>
              </a:rPr>
              <a:t>immediately</a:t>
            </a:r>
            <a:r>
              <a:rPr lang="en-US" sz="4000" dirty="0">
                <a:solidFill>
                  <a:srgbClr val="FF0000"/>
                </a:solidFill>
              </a:rPr>
              <a:t>. </a:t>
            </a:r>
          </a:p>
          <a:p>
            <a:r>
              <a:rPr lang="en-US" sz="4000" dirty="0"/>
              <a:t>But they also want to hold your client until he’s convicted. And serves his time. </a:t>
            </a:r>
          </a:p>
          <a:p>
            <a:r>
              <a:rPr lang="en-US" sz="4000" dirty="0">
                <a:solidFill>
                  <a:schemeClr val="accent1">
                    <a:lumMod val="75000"/>
                  </a:schemeClr>
                </a:solidFill>
              </a:rPr>
              <a:t>No fair. </a:t>
            </a:r>
            <a:r>
              <a:rPr lang="en-US" sz="4000" dirty="0" err="1">
                <a:solidFill>
                  <a:schemeClr val="accent1">
                    <a:lumMod val="75000"/>
                  </a:schemeClr>
                </a:solidFill>
              </a:rPr>
              <a:t>Gotta</a:t>
            </a:r>
            <a:r>
              <a:rPr lang="en-US" sz="4000" dirty="0">
                <a:solidFill>
                  <a:schemeClr val="accent1">
                    <a:lumMod val="75000"/>
                  </a:schemeClr>
                </a:solidFill>
              </a:rPr>
              <a:t> pick one. </a:t>
            </a:r>
          </a:p>
        </p:txBody>
      </p:sp>
    </p:spTree>
    <p:extLst>
      <p:ext uri="{BB962C8B-B14F-4D97-AF65-F5344CB8AC3E}">
        <p14:creationId xmlns:p14="http://schemas.microsoft.com/office/powerpoint/2010/main" val="3260843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3E65-43DC-46BA-95DB-CBE49E8B8C63}"/>
              </a:ext>
            </a:extLst>
          </p:cNvPr>
          <p:cNvSpPr>
            <a:spLocks noGrp="1"/>
          </p:cNvSpPr>
          <p:nvPr>
            <p:ph type="title"/>
          </p:nvPr>
        </p:nvSpPr>
        <p:spPr/>
        <p:txBody>
          <a:bodyPr/>
          <a:lstStyle/>
          <a:p>
            <a:r>
              <a:rPr lang="en-US" dirty="0"/>
              <a:t>Moving on…. More good tidbits!</a:t>
            </a:r>
          </a:p>
        </p:txBody>
      </p:sp>
      <p:sp>
        <p:nvSpPr>
          <p:cNvPr id="3" name="Content Placeholder 2">
            <a:extLst>
              <a:ext uri="{FF2B5EF4-FFF2-40B4-BE49-F238E27FC236}">
                <a16:creationId xmlns:a16="http://schemas.microsoft.com/office/drawing/2014/main" id="{D91DC2A3-77D3-44D3-A749-159A26A9B9E8}"/>
              </a:ext>
            </a:extLst>
          </p:cNvPr>
          <p:cNvSpPr>
            <a:spLocks noGrp="1"/>
          </p:cNvSpPr>
          <p:nvPr>
            <p:ph idx="1"/>
          </p:nvPr>
        </p:nvSpPr>
        <p:spPr/>
        <p:txBody>
          <a:bodyPr>
            <a:normAutofit lnSpcReduction="10000"/>
          </a:bodyPr>
          <a:lstStyle/>
          <a:p>
            <a:r>
              <a:rPr lang="en-US" sz="6000" dirty="0">
                <a:solidFill>
                  <a:srgbClr val="7030A0"/>
                </a:solidFill>
              </a:rPr>
              <a:t>The existence of an ICE detainer is irrelevant under the Bail Reform Act. </a:t>
            </a:r>
            <a:r>
              <a:rPr lang="en-US" i="1" dirty="0"/>
              <a:t>United States v. Santos-Flores</a:t>
            </a:r>
            <a:r>
              <a:rPr lang="en-US" dirty="0"/>
              <a:t>, 794 F.3d 1088 (9th Cir. 2015); </a:t>
            </a:r>
            <a:r>
              <a:rPr lang="en-US" i="1" dirty="0"/>
              <a:t>United States v. Montoya–Vasquez</a:t>
            </a:r>
            <a:r>
              <a:rPr lang="en-US" dirty="0"/>
              <a:t>, 2009 WL 103596 (</a:t>
            </a:r>
            <a:r>
              <a:rPr lang="en-US" dirty="0" err="1"/>
              <a:t>D.Neb</a:t>
            </a:r>
            <a:r>
              <a:rPr lang="en-US" dirty="0"/>
              <a:t>.); </a:t>
            </a:r>
            <a:r>
              <a:rPr lang="sv-SE" i="1" dirty="0"/>
              <a:t>United States v. Barrera–Omana</a:t>
            </a:r>
            <a:r>
              <a:rPr lang="sv-SE" dirty="0"/>
              <a:t>, 638 F.Supp.2d 1108, 1111 (D.Minn.2009)</a:t>
            </a:r>
          </a:p>
          <a:p>
            <a:r>
              <a:rPr lang="sv-SE" dirty="0"/>
              <a:t>(However be aware that some circuits have said the existence of an ICE hold is at least a relevant consideration). </a:t>
            </a:r>
            <a:endParaRPr lang="en-US" dirty="0"/>
          </a:p>
        </p:txBody>
      </p:sp>
    </p:spTree>
    <p:extLst>
      <p:ext uri="{BB962C8B-B14F-4D97-AF65-F5344CB8AC3E}">
        <p14:creationId xmlns:p14="http://schemas.microsoft.com/office/powerpoint/2010/main" val="3691157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09054-3C59-41D2-94F4-454798162DA4}"/>
              </a:ext>
            </a:extLst>
          </p:cNvPr>
          <p:cNvSpPr>
            <a:spLocks noGrp="1"/>
          </p:cNvSpPr>
          <p:nvPr>
            <p:ph type="title"/>
          </p:nvPr>
        </p:nvSpPr>
        <p:spPr/>
        <p:txBody>
          <a:bodyPr/>
          <a:lstStyle/>
          <a:p>
            <a:r>
              <a:rPr lang="en-US" b="1" dirty="0"/>
              <a:t>Argue that: Flight Risk Must have an element of </a:t>
            </a:r>
            <a:r>
              <a:rPr lang="en-US" b="1" dirty="0">
                <a:solidFill>
                  <a:srgbClr val="C00000"/>
                </a:solidFill>
              </a:rPr>
              <a:t>volition</a:t>
            </a:r>
          </a:p>
        </p:txBody>
      </p:sp>
      <p:sp>
        <p:nvSpPr>
          <p:cNvPr id="3" name="Content Placeholder 2">
            <a:extLst>
              <a:ext uri="{FF2B5EF4-FFF2-40B4-BE49-F238E27FC236}">
                <a16:creationId xmlns:a16="http://schemas.microsoft.com/office/drawing/2014/main" id="{BCFECE9E-BF1D-416F-B342-61DE8FC024FA}"/>
              </a:ext>
            </a:extLst>
          </p:cNvPr>
          <p:cNvSpPr>
            <a:spLocks noGrp="1"/>
          </p:cNvSpPr>
          <p:nvPr>
            <p:ph idx="1"/>
          </p:nvPr>
        </p:nvSpPr>
        <p:spPr/>
        <p:txBody>
          <a:bodyPr/>
          <a:lstStyle/>
          <a:p>
            <a:r>
              <a:rPr lang="en-US" dirty="0"/>
              <a:t>If the government argues that there is an ICE detainer, and thus if client is released he will not appear for court because he will be in immigration custody, argue that flight risk must have an element of volition. </a:t>
            </a:r>
            <a:r>
              <a:rPr lang="en-US" i="1" dirty="0"/>
              <a:t>Trujillo-Alvarez, Santos-Flores, </a:t>
            </a:r>
            <a:r>
              <a:rPr lang="en-US" i="1" dirty="0" err="1"/>
              <a:t>etc</a:t>
            </a:r>
            <a:endParaRPr lang="en-US" i="1" dirty="0"/>
          </a:p>
          <a:p>
            <a:r>
              <a:rPr lang="en-US" dirty="0"/>
              <a:t> E.G.: You can’t punish someone for something that is out of their control. </a:t>
            </a:r>
          </a:p>
          <a:p>
            <a:r>
              <a:rPr lang="en-US" dirty="0"/>
              <a:t>Judge, respectfully, you may not consider the fact of an ICE hold in your BRA analysis.</a:t>
            </a:r>
          </a:p>
        </p:txBody>
      </p:sp>
    </p:spTree>
    <p:extLst>
      <p:ext uri="{BB962C8B-B14F-4D97-AF65-F5344CB8AC3E}">
        <p14:creationId xmlns:p14="http://schemas.microsoft.com/office/powerpoint/2010/main" val="288261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D9530-1983-4F40-9241-3D45E35F684C}"/>
              </a:ext>
            </a:extLst>
          </p:cNvPr>
          <p:cNvSpPr>
            <a:spLocks noGrp="1"/>
          </p:cNvSpPr>
          <p:nvPr>
            <p:ph type="title"/>
          </p:nvPr>
        </p:nvSpPr>
        <p:spPr/>
        <p:txBody>
          <a:bodyPr/>
          <a:lstStyle/>
          <a:p>
            <a:r>
              <a:rPr lang="en-US" b="1" dirty="0"/>
              <a:t>Two arms of the same robot: </a:t>
            </a:r>
          </a:p>
        </p:txBody>
      </p:sp>
      <p:sp>
        <p:nvSpPr>
          <p:cNvPr id="3" name="Content Placeholder 2">
            <a:extLst>
              <a:ext uri="{FF2B5EF4-FFF2-40B4-BE49-F238E27FC236}">
                <a16:creationId xmlns:a16="http://schemas.microsoft.com/office/drawing/2014/main" id="{5968F16F-4ADE-40D9-A02B-D02AD04A119A}"/>
              </a:ext>
            </a:extLst>
          </p:cNvPr>
          <p:cNvSpPr>
            <a:spLocks noGrp="1"/>
          </p:cNvSpPr>
          <p:nvPr>
            <p:ph idx="1"/>
          </p:nvPr>
        </p:nvSpPr>
        <p:spPr/>
        <p:txBody>
          <a:bodyPr>
            <a:normAutofit/>
          </a:bodyPr>
          <a:lstStyle/>
          <a:p>
            <a:r>
              <a:rPr lang="en-US" sz="6000" b="1" dirty="0">
                <a:solidFill>
                  <a:srgbClr val="7030A0"/>
                </a:solidFill>
              </a:rPr>
              <a:t>Argue: The government has not shown that it lacks the ability to stay or defer my client’s removal through a stay. </a:t>
            </a:r>
            <a:r>
              <a:rPr lang="en-US" dirty="0"/>
              <a:t>(This is from an unpublished 9</a:t>
            </a:r>
            <a:r>
              <a:rPr lang="en-US" baseline="30000" dirty="0"/>
              <a:t>th</a:t>
            </a:r>
            <a:r>
              <a:rPr lang="en-US" dirty="0"/>
              <a:t> Circuit case </a:t>
            </a:r>
            <a:r>
              <a:rPr lang="en-US" i="1" dirty="0"/>
              <a:t>US v. Castro-</a:t>
            </a:r>
            <a:r>
              <a:rPr lang="en-US" i="1" dirty="0" err="1"/>
              <a:t>Inzunza</a:t>
            </a:r>
            <a:r>
              <a:rPr lang="en-US" dirty="0"/>
              <a:t>, 2012 WL 6622075)</a:t>
            </a:r>
          </a:p>
        </p:txBody>
      </p:sp>
    </p:spTree>
    <p:extLst>
      <p:ext uri="{BB962C8B-B14F-4D97-AF65-F5344CB8AC3E}">
        <p14:creationId xmlns:p14="http://schemas.microsoft.com/office/powerpoint/2010/main" val="3998390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4557-E970-4CD5-9E43-5B1C96966B5C}"/>
              </a:ext>
            </a:extLst>
          </p:cNvPr>
          <p:cNvSpPr>
            <a:spLocks noGrp="1"/>
          </p:cNvSpPr>
          <p:nvPr>
            <p:ph type="title"/>
          </p:nvPr>
        </p:nvSpPr>
        <p:spPr/>
        <p:txBody>
          <a:bodyPr/>
          <a:lstStyle/>
          <a:p>
            <a:r>
              <a:rPr lang="en-US" b="1" dirty="0">
                <a:solidFill>
                  <a:srgbClr val="7030A0"/>
                </a:solidFill>
              </a:rPr>
              <a:t>But what about the Sixth?????????</a:t>
            </a:r>
          </a:p>
        </p:txBody>
      </p:sp>
      <p:sp>
        <p:nvSpPr>
          <p:cNvPr id="3" name="Content Placeholder 2">
            <a:extLst>
              <a:ext uri="{FF2B5EF4-FFF2-40B4-BE49-F238E27FC236}">
                <a16:creationId xmlns:a16="http://schemas.microsoft.com/office/drawing/2014/main" id="{CE572767-8DCA-4B44-BA85-7E7A7F057172}"/>
              </a:ext>
            </a:extLst>
          </p:cNvPr>
          <p:cNvSpPr>
            <a:spLocks noGrp="1"/>
          </p:cNvSpPr>
          <p:nvPr>
            <p:ph idx="1"/>
          </p:nvPr>
        </p:nvSpPr>
        <p:spPr/>
        <p:txBody>
          <a:bodyPr/>
          <a:lstStyle/>
          <a:p>
            <a:r>
              <a:rPr lang="en-US" dirty="0"/>
              <a:t>So, yes, things are a bit more dicey here. </a:t>
            </a:r>
          </a:p>
          <a:p>
            <a:r>
              <a:rPr lang="en-US" dirty="0"/>
              <a:t>It’s maybe not that bad, though. If we can get around </a:t>
            </a:r>
            <a:r>
              <a:rPr lang="en-US" i="1" dirty="0" err="1"/>
              <a:t>Veloz</a:t>
            </a:r>
            <a:r>
              <a:rPr lang="en-US" i="1" dirty="0"/>
              <a:t>-Alonso</a:t>
            </a:r>
            <a:r>
              <a:rPr lang="en-US" dirty="0"/>
              <a:t>. </a:t>
            </a:r>
          </a:p>
          <a:p>
            <a:endParaRPr lang="en-US" dirty="0"/>
          </a:p>
          <a:p>
            <a:endParaRPr lang="en-US" dirty="0"/>
          </a:p>
          <a:p>
            <a:r>
              <a:rPr lang="en-US" dirty="0"/>
              <a:t>AND I THINK WE CAN!  </a:t>
            </a:r>
          </a:p>
          <a:p>
            <a:endParaRPr lang="en-US" dirty="0"/>
          </a:p>
          <a:p>
            <a:endParaRPr lang="en-US" dirty="0"/>
          </a:p>
        </p:txBody>
      </p:sp>
    </p:spTree>
    <p:extLst>
      <p:ext uri="{BB962C8B-B14F-4D97-AF65-F5344CB8AC3E}">
        <p14:creationId xmlns:p14="http://schemas.microsoft.com/office/powerpoint/2010/main" val="1913874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EC083-CF97-41B1-9084-BD14518733F8}"/>
              </a:ext>
            </a:extLst>
          </p:cNvPr>
          <p:cNvSpPr>
            <a:spLocks noGrp="1"/>
          </p:cNvSpPr>
          <p:nvPr>
            <p:ph type="title"/>
          </p:nvPr>
        </p:nvSpPr>
        <p:spPr/>
        <p:txBody>
          <a:bodyPr/>
          <a:lstStyle/>
          <a:p>
            <a:r>
              <a:rPr lang="en-US" dirty="0"/>
              <a:t>Some cases….</a:t>
            </a:r>
          </a:p>
        </p:txBody>
      </p:sp>
      <p:sp>
        <p:nvSpPr>
          <p:cNvPr id="3" name="Content Placeholder 2">
            <a:extLst>
              <a:ext uri="{FF2B5EF4-FFF2-40B4-BE49-F238E27FC236}">
                <a16:creationId xmlns:a16="http://schemas.microsoft.com/office/drawing/2014/main" id="{6603B5C7-F273-446C-AAF7-816C4E860820}"/>
              </a:ext>
            </a:extLst>
          </p:cNvPr>
          <p:cNvSpPr>
            <a:spLocks noGrp="1"/>
          </p:cNvSpPr>
          <p:nvPr>
            <p:ph idx="1"/>
          </p:nvPr>
        </p:nvSpPr>
        <p:spPr/>
        <p:txBody>
          <a:bodyPr/>
          <a:lstStyle/>
          <a:p>
            <a:r>
              <a:rPr lang="en-US" i="1" dirty="0"/>
              <a:t>Valadez-Lara</a:t>
            </a:r>
            <a:r>
              <a:rPr lang="en-US" dirty="0"/>
              <a:t> went through a thoughtful consideration of the BRA and whether an ICE hold prevents release (seeming to imply that it’s a consideration but not a bar to release), but in the end reached the perplexing conclusion that since D was not in the country legally, he was in violation of the conditions of release by actively committing a crime, and must be held. </a:t>
            </a:r>
            <a:r>
              <a:rPr lang="en-US" b="1" i="1" dirty="0"/>
              <a:t>United States v. Valadez-Lara</a:t>
            </a:r>
            <a:r>
              <a:rPr lang="en-US" dirty="0"/>
              <a:t>, No. 3:14 CR 204, 2015 WL 1456530 (N.D. Ohio Mar. 30, 2015)</a:t>
            </a:r>
          </a:p>
          <a:p>
            <a:r>
              <a:rPr lang="en-US" dirty="0">
                <a:solidFill>
                  <a:srgbClr val="FF0000"/>
                </a:solidFill>
              </a:rPr>
              <a:t>But it’s </a:t>
            </a:r>
            <a:r>
              <a:rPr lang="en-US" dirty="0" err="1">
                <a:solidFill>
                  <a:srgbClr val="FF0000"/>
                </a:solidFill>
              </a:rPr>
              <a:t>unpub’d</a:t>
            </a:r>
            <a:r>
              <a:rPr lang="en-US" dirty="0">
                <a:solidFill>
                  <a:srgbClr val="FF0000"/>
                </a:solidFill>
              </a:rPr>
              <a:t> so let’s just forget it, shall we?</a:t>
            </a:r>
          </a:p>
        </p:txBody>
      </p:sp>
    </p:spTree>
    <p:extLst>
      <p:ext uri="{BB962C8B-B14F-4D97-AF65-F5344CB8AC3E}">
        <p14:creationId xmlns:p14="http://schemas.microsoft.com/office/powerpoint/2010/main" val="1618791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E51B-ED5F-437B-B980-3841A5CAD319}"/>
              </a:ext>
            </a:extLst>
          </p:cNvPr>
          <p:cNvSpPr>
            <a:spLocks noGrp="1"/>
          </p:cNvSpPr>
          <p:nvPr>
            <p:ph type="title"/>
          </p:nvPr>
        </p:nvSpPr>
        <p:spPr>
          <a:xfrm>
            <a:off x="506186" y="365125"/>
            <a:ext cx="10847614" cy="2092325"/>
          </a:xfrm>
        </p:spPr>
        <p:txBody>
          <a:bodyPr>
            <a:normAutofit fontScale="90000"/>
          </a:bodyPr>
          <a:lstStyle/>
          <a:p>
            <a:r>
              <a:rPr lang="en-US" b="1" i="1" dirty="0">
                <a:solidFill>
                  <a:srgbClr val="FF0000"/>
                </a:solidFill>
              </a:rPr>
              <a:t>United States v. Jimenez-Lopez</a:t>
            </a:r>
            <a:r>
              <a:rPr lang="en-US" dirty="0"/>
              <a:t>, No. 18-MJ-30320, 2018 WL 2979692 (E.D. Mich. June 14, 2018)</a:t>
            </a:r>
            <a:br>
              <a:rPr lang="en-US" dirty="0"/>
            </a:br>
            <a:endParaRPr lang="en-US" dirty="0"/>
          </a:p>
        </p:txBody>
      </p:sp>
      <p:sp>
        <p:nvSpPr>
          <p:cNvPr id="3" name="Content Placeholder 2">
            <a:extLst>
              <a:ext uri="{FF2B5EF4-FFF2-40B4-BE49-F238E27FC236}">
                <a16:creationId xmlns:a16="http://schemas.microsoft.com/office/drawing/2014/main" id="{2E219B88-7D83-4262-888F-938115CBD6C1}"/>
              </a:ext>
            </a:extLst>
          </p:cNvPr>
          <p:cNvSpPr>
            <a:spLocks noGrp="1"/>
          </p:cNvSpPr>
          <p:nvPr>
            <p:ph idx="1"/>
          </p:nvPr>
        </p:nvSpPr>
        <p:spPr/>
        <p:txBody>
          <a:bodyPr/>
          <a:lstStyle/>
          <a:p>
            <a:endParaRPr lang="en-US" dirty="0"/>
          </a:p>
          <a:p>
            <a:r>
              <a:rPr lang="en-US" dirty="0"/>
              <a:t>Another unpublished one, but we like her so we’ll keep her. </a:t>
            </a:r>
          </a:p>
          <a:p>
            <a:r>
              <a:rPr lang="en-US" dirty="0"/>
              <a:t>Court followed </a:t>
            </a:r>
            <a:r>
              <a:rPr lang="en-US" i="1" dirty="0"/>
              <a:t>Trujillo-Alvarez</a:t>
            </a:r>
            <a:r>
              <a:rPr lang="en-US" dirty="0"/>
              <a:t> that the BRA </a:t>
            </a:r>
            <a:r>
              <a:rPr lang="en-US" dirty="0" err="1"/>
              <a:t>supercedes</a:t>
            </a:r>
            <a:r>
              <a:rPr lang="en-US" dirty="0"/>
              <a:t> the INA and says </a:t>
            </a:r>
            <a:r>
              <a:rPr lang="en-US" b="1" dirty="0">
                <a:solidFill>
                  <a:srgbClr val="FF0000"/>
                </a:solidFill>
              </a:rPr>
              <a:t>declines to consider ICE hold/ immigration status in release analysis! </a:t>
            </a:r>
          </a:p>
          <a:p>
            <a:r>
              <a:rPr lang="en-US" dirty="0"/>
              <a:t>Court ruled D’s family ties, financial resources, length of residence in the community, past conduct weighed in his favor and released him. </a:t>
            </a:r>
          </a:p>
          <a:p>
            <a:r>
              <a:rPr lang="en-US" dirty="0"/>
              <a:t>Did not speak to the issue of whether the district court can force a stay of removal proceedings. </a:t>
            </a:r>
          </a:p>
          <a:p>
            <a:endParaRPr lang="en-US" dirty="0"/>
          </a:p>
        </p:txBody>
      </p:sp>
    </p:spTree>
    <p:extLst>
      <p:ext uri="{BB962C8B-B14F-4D97-AF65-F5344CB8AC3E}">
        <p14:creationId xmlns:p14="http://schemas.microsoft.com/office/powerpoint/2010/main" val="3062307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7A12D-916C-4B11-9861-6DA548D6BCDA}"/>
              </a:ext>
            </a:extLst>
          </p:cNvPr>
          <p:cNvSpPr>
            <a:spLocks noGrp="1"/>
          </p:cNvSpPr>
          <p:nvPr>
            <p:ph type="title"/>
          </p:nvPr>
        </p:nvSpPr>
        <p:spPr/>
        <p:txBody>
          <a:bodyPr/>
          <a:lstStyle/>
          <a:p>
            <a:r>
              <a:rPr lang="en-US" b="1" i="1" dirty="0">
                <a:solidFill>
                  <a:srgbClr val="FF0000"/>
                </a:solidFill>
                <a:latin typeface="+mn-lt"/>
              </a:rPr>
              <a:t>US v Garcia</a:t>
            </a:r>
            <a:r>
              <a:rPr lang="en-US" b="1" dirty="0">
                <a:solidFill>
                  <a:srgbClr val="FF0000"/>
                </a:solidFill>
                <a:latin typeface="+mn-lt"/>
              </a:rPr>
              <a:t>, </a:t>
            </a:r>
            <a:r>
              <a:rPr lang="en-US" b="1" dirty="0">
                <a:latin typeface="+mn-lt"/>
              </a:rPr>
              <a:t>2018 WL 3141950 (E.D. Mich. 2018) </a:t>
            </a:r>
          </a:p>
        </p:txBody>
      </p:sp>
      <p:sp>
        <p:nvSpPr>
          <p:cNvPr id="3" name="Content Placeholder 2">
            <a:extLst>
              <a:ext uri="{FF2B5EF4-FFF2-40B4-BE49-F238E27FC236}">
                <a16:creationId xmlns:a16="http://schemas.microsoft.com/office/drawing/2014/main" id="{0AB6867B-8807-4937-8DBC-177EB59C317D}"/>
              </a:ext>
            </a:extLst>
          </p:cNvPr>
          <p:cNvSpPr>
            <a:spLocks noGrp="1"/>
          </p:cNvSpPr>
          <p:nvPr>
            <p:ph idx="1"/>
          </p:nvPr>
        </p:nvSpPr>
        <p:spPr/>
        <p:txBody>
          <a:bodyPr>
            <a:normAutofit lnSpcReduction="10000"/>
          </a:bodyPr>
          <a:lstStyle/>
          <a:p>
            <a:r>
              <a:rPr lang="en-US" dirty="0"/>
              <a:t>D was indicted on drug charges</a:t>
            </a:r>
          </a:p>
          <a:p>
            <a:r>
              <a:rPr lang="en-US" dirty="0"/>
              <a:t>Mag judge released, but D was taken into immigration custody, but was not planning on proceeding with her removal immediately but was holding her for the sole purpose of “ensuring her appearance” in these criminal proceedings. </a:t>
            </a:r>
          </a:p>
          <a:p>
            <a:r>
              <a:rPr lang="en-US" dirty="0"/>
              <a:t>Follows </a:t>
            </a:r>
            <a:r>
              <a:rPr lang="en-US" i="1" dirty="0"/>
              <a:t>Trujillo, Blas</a:t>
            </a:r>
            <a:r>
              <a:rPr lang="en-US" dirty="0"/>
              <a:t>, </a:t>
            </a:r>
            <a:r>
              <a:rPr lang="en-US" dirty="0" err="1"/>
              <a:t>etc</a:t>
            </a:r>
            <a:r>
              <a:rPr lang="en-US" dirty="0"/>
              <a:t>: once the Executive Branch decides to prosecute, it must stay immigration proceedings and follow the BRA. </a:t>
            </a:r>
          </a:p>
          <a:p>
            <a:r>
              <a:rPr lang="en-US" dirty="0"/>
              <a:t>“unless Garcia is released from ICE custody pursuant to the conditions set forth in the magistrate judge’s order of release by noon on July 6, 2018, the Court will dismiss the indictment against Garcia with prejudice.”</a:t>
            </a:r>
          </a:p>
          <a:p>
            <a:endParaRPr lang="en-US" dirty="0"/>
          </a:p>
        </p:txBody>
      </p:sp>
    </p:spTree>
    <p:extLst>
      <p:ext uri="{BB962C8B-B14F-4D97-AF65-F5344CB8AC3E}">
        <p14:creationId xmlns:p14="http://schemas.microsoft.com/office/powerpoint/2010/main" val="2444686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308D4-9A18-4D26-A7EA-68495196EBBB}"/>
              </a:ext>
            </a:extLst>
          </p:cNvPr>
          <p:cNvSpPr>
            <a:spLocks noGrp="1"/>
          </p:cNvSpPr>
          <p:nvPr>
            <p:ph type="title"/>
          </p:nvPr>
        </p:nvSpPr>
        <p:spPr/>
        <p:txBody>
          <a:bodyPr/>
          <a:lstStyle/>
          <a:p>
            <a:r>
              <a:rPr lang="en-US" b="1" i="1" dirty="0">
                <a:solidFill>
                  <a:srgbClr val="FF0000"/>
                </a:solidFill>
              </a:rPr>
              <a:t>US v </a:t>
            </a:r>
            <a:r>
              <a:rPr lang="en-US" b="1" i="1" dirty="0" err="1">
                <a:solidFill>
                  <a:srgbClr val="FF0000"/>
                </a:solidFill>
              </a:rPr>
              <a:t>Veloz</a:t>
            </a:r>
            <a:r>
              <a:rPr lang="en-US" b="1" i="1" dirty="0">
                <a:solidFill>
                  <a:srgbClr val="FF0000"/>
                </a:solidFill>
              </a:rPr>
              <a:t>-Alonso</a:t>
            </a:r>
            <a:r>
              <a:rPr lang="en-US" b="1" dirty="0"/>
              <a:t>, 910 F.3d 266 (6th Cir. 2018) </a:t>
            </a:r>
          </a:p>
        </p:txBody>
      </p:sp>
      <p:sp>
        <p:nvSpPr>
          <p:cNvPr id="3" name="Content Placeholder 2">
            <a:extLst>
              <a:ext uri="{FF2B5EF4-FFF2-40B4-BE49-F238E27FC236}">
                <a16:creationId xmlns:a16="http://schemas.microsoft.com/office/drawing/2014/main" id="{EB9147BF-048E-4E1F-AEC7-2FF300CCA4D8}"/>
              </a:ext>
            </a:extLst>
          </p:cNvPr>
          <p:cNvSpPr>
            <a:spLocks noGrp="1"/>
          </p:cNvSpPr>
          <p:nvPr>
            <p:ph idx="1"/>
          </p:nvPr>
        </p:nvSpPr>
        <p:spPr/>
        <p:txBody>
          <a:bodyPr>
            <a:normAutofit fontScale="77500" lnSpcReduction="20000"/>
          </a:bodyPr>
          <a:lstStyle/>
          <a:p>
            <a:r>
              <a:rPr lang="en-US" dirty="0"/>
              <a:t>A.K.A. the bane of our existence.</a:t>
            </a:r>
          </a:p>
          <a:p>
            <a:r>
              <a:rPr lang="en-US" dirty="0"/>
              <a:t>WHYYYYYYY? </a:t>
            </a:r>
          </a:p>
          <a:p>
            <a:endParaRPr lang="en-US" dirty="0"/>
          </a:p>
          <a:p>
            <a:r>
              <a:rPr lang="en-US" dirty="0"/>
              <a:t> Disagrees with </a:t>
            </a:r>
            <a:r>
              <a:rPr lang="en-US" i="1" dirty="0"/>
              <a:t>Trujillo-Alvarez</a:t>
            </a:r>
            <a:r>
              <a:rPr lang="en-US" dirty="0"/>
              <a:t> and its ilk. </a:t>
            </a:r>
          </a:p>
          <a:p>
            <a:r>
              <a:rPr lang="en-US" dirty="0"/>
              <a:t>Says no conflict between BRA and INA. INA gives DHS the command to deport immediately. </a:t>
            </a:r>
            <a:r>
              <a:rPr lang="en-US" b="1" dirty="0"/>
              <a:t>Court can’t release because if they did they’d be deported and therefore a flight risk for the 1326 prosecution. </a:t>
            </a:r>
          </a:p>
          <a:p>
            <a:r>
              <a:rPr lang="en-US" dirty="0"/>
              <a:t>Rejects the district court’s mandate to ICE to stay removal and leave D out of custody. </a:t>
            </a:r>
          </a:p>
          <a:p>
            <a:r>
              <a:rPr lang="en-US" dirty="0"/>
              <a:t>(Awesome phrase by trial court: “[The government's] position smacks of a threat to the judiciary not to disagree with [its] bond position.” As part of its order granting release, the district court ordered the government, under threat of contempt, “to refrain from detaining or deporting the Defendant while he is released pending sentencing.”) </a:t>
            </a:r>
            <a:r>
              <a:rPr lang="en-US" b="1" i="1" dirty="0">
                <a:solidFill>
                  <a:srgbClr val="FF0000"/>
                </a:solidFill>
              </a:rPr>
              <a:t>However, the 6</a:t>
            </a:r>
            <a:r>
              <a:rPr lang="en-US" b="1" i="1" baseline="30000" dirty="0">
                <a:solidFill>
                  <a:srgbClr val="FF0000"/>
                </a:solidFill>
              </a:rPr>
              <a:t>th</a:t>
            </a:r>
            <a:r>
              <a:rPr lang="en-US" b="1" i="1" dirty="0">
                <a:solidFill>
                  <a:srgbClr val="FF0000"/>
                </a:solidFill>
              </a:rPr>
              <a:t> said the court can’t do that. Wah! </a:t>
            </a:r>
          </a:p>
        </p:txBody>
      </p:sp>
    </p:spTree>
    <p:extLst>
      <p:ext uri="{BB962C8B-B14F-4D97-AF65-F5344CB8AC3E}">
        <p14:creationId xmlns:p14="http://schemas.microsoft.com/office/powerpoint/2010/main" val="3542832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8C99F-6160-4274-846F-72DB52D02D4C}"/>
              </a:ext>
            </a:extLst>
          </p:cNvPr>
          <p:cNvSpPr>
            <a:spLocks noGrp="1"/>
          </p:cNvSpPr>
          <p:nvPr>
            <p:ph type="title"/>
          </p:nvPr>
        </p:nvSpPr>
        <p:spPr/>
        <p:txBody>
          <a:bodyPr/>
          <a:lstStyle/>
          <a:p>
            <a:r>
              <a:rPr lang="en-US" b="1" dirty="0">
                <a:solidFill>
                  <a:srgbClr val="FFC000"/>
                </a:solidFill>
              </a:rPr>
              <a:t>Distinguish, distinguish distinguish!!!!</a:t>
            </a:r>
          </a:p>
        </p:txBody>
      </p:sp>
      <p:sp>
        <p:nvSpPr>
          <p:cNvPr id="3" name="Content Placeholder 2">
            <a:extLst>
              <a:ext uri="{FF2B5EF4-FFF2-40B4-BE49-F238E27FC236}">
                <a16:creationId xmlns:a16="http://schemas.microsoft.com/office/drawing/2014/main" id="{7398B8CA-A9C2-441A-99F3-677A53F72CF1}"/>
              </a:ext>
            </a:extLst>
          </p:cNvPr>
          <p:cNvSpPr>
            <a:spLocks noGrp="1"/>
          </p:cNvSpPr>
          <p:nvPr>
            <p:ph idx="1"/>
          </p:nvPr>
        </p:nvSpPr>
        <p:spPr/>
        <p:txBody>
          <a:bodyPr>
            <a:normAutofit fontScale="92500" lnSpcReduction="20000"/>
          </a:bodyPr>
          <a:lstStyle/>
          <a:p>
            <a:r>
              <a:rPr lang="en-US" b="1" dirty="0"/>
              <a:t>Procedural posture</a:t>
            </a:r>
            <a:r>
              <a:rPr lang="en-US" dirty="0"/>
              <a:t>: </a:t>
            </a:r>
            <a:r>
              <a:rPr lang="en-US" dirty="0" err="1"/>
              <a:t>Veloz</a:t>
            </a:r>
            <a:r>
              <a:rPr lang="en-US" dirty="0"/>
              <a:t>-Alonso had already pled guilty to 1326, and thus was subject to </a:t>
            </a:r>
            <a:r>
              <a:rPr lang="en-US" dirty="0">
                <a:solidFill>
                  <a:srgbClr val="FF0000"/>
                </a:solidFill>
              </a:rPr>
              <a:t>18 USC § 3143(a): </a:t>
            </a:r>
          </a:p>
          <a:p>
            <a:r>
              <a:rPr lang="en-US" i="1" dirty="0"/>
              <a:t>the judicial officer shall order that a person who has been found guilty of an offense and who is awaiting imposition or execution of sentence, other than a person for whom the applicable guideline promulgated pursuant to 28 U.S.C. 994 does not recommend a term of imprisonment, be detained, unless the judicial officer finds by </a:t>
            </a:r>
            <a:r>
              <a:rPr lang="en-US" i="1" dirty="0">
                <a:solidFill>
                  <a:srgbClr val="FFC000"/>
                </a:solidFill>
              </a:rPr>
              <a:t>clear and convincing evidence </a:t>
            </a:r>
            <a:r>
              <a:rPr lang="en-US" i="1" dirty="0"/>
              <a:t>that the person is not likely to flee or pose a danger to the safety of any other person or the community</a:t>
            </a:r>
            <a:r>
              <a:rPr lang="en-US" dirty="0"/>
              <a:t>. </a:t>
            </a:r>
          </a:p>
          <a:p>
            <a:r>
              <a:rPr lang="en-US" b="1" dirty="0">
                <a:solidFill>
                  <a:srgbClr val="FF0000"/>
                </a:solidFill>
              </a:rPr>
              <a:t>Presumption of detention as opposed to presumption for release under § 3142!!! </a:t>
            </a:r>
            <a:r>
              <a:rPr lang="en-US" dirty="0"/>
              <a:t>(wherein the government must establish the (1) “risk of flight by a preponderance of the evidence” or (2) “dangerousness to any other person or the community by clear and convincing evidence.”)</a:t>
            </a:r>
          </a:p>
          <a:p>
            <a:endParaRPr lang="en-US" b="1" dirty="0">
              <a:solidFill>
                <a:srgbClr val="FF0000"/>
              </a:solidFill>
            </a:endParaRPr>
          </a:p>
        </p:txBody>
      </p:sp>
    </p:spTree>
    <p:extLst>
      <p:ext uri="{BB962C8B-B14F-4D97-AF65-F5344CB8AC3E}">
        <p14:creationId xmlns:p14="http://schemas.microsoft.com/office/powerpoint/2010/main" val="100693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CAB2A-28F5-4FE2-B30C-5E47D447B18B}"/>
              </a:ext>
            </a:extLst>
          </p:cNvPr>
          <p:cNvSpPr>
            <a:spLocks noGrp="1"/>
          </p:cNvSpPr>
          <p:nvPr>
            <p:ph type="title"/>
          </p:nvPr>
        </p:nvSpPr>
        <p:spPr/>
        <p:txBody>
          <a:bodyPr/>
          <a:lstStyle/>
          <a:p>
            <a:r>
              <a:rPr lang="en-US" b="1" dirty="0"/>
              <a:t>Conflict Number One: </a:t>
            </a:r>
          </a:p>
        </p:txBody>
      </p:sp>
      <p:sp>
        <p:nvSpPr>
          <p:cNvPr id="3" name="Content Placeholder 2">
            <a:extLst>
              <a:ext uri="{FF2B5EF4-FFF2-40B4-BE49-F238E27FC236}">
                <a16:creationId xmlns:a16="http://schemas.microsoft.com/office/drawing/2014/main" id="{39CC032A-77E0-48EB-B4A1-FA110B0C1C5F}"/>
              </a:ext>
            </a:extLst>
          </p:cNvPr>
          <p:cNvSpPr>
            <a:spLocks noGrp="1"/>
          </p:cNvSpPr>
          <p:nvPr>
            <p:ph idx="1"/>
          </p:nvPr>
        </p:nvSpPr>
        <p:spPr>
          <a:xfrm>
            <a:off x="527958" y="1442811"/>
            <a:ext cx="10515600" cy="5811838"/>
          </a:xfrm>
        </p:spPr>
        <p:txBody>
          <a:bodyPr/>
          <a:lstStyle/>
          <a:p>
            <a:r>
              <a:rPr lang="en-US" dirty="0"/>
              <a:t>The </a:t>
            </a:r>
            <a:r>
              <a:rPr lang="en-US" b="1" dirty="0">
                <a:solidFill>
                  <a:srgbClr val="FF0000"/>
                </a:solidFill>
              </a:rPr>
              <a:t>AUSA</a:t>
            </a:r>
            <a:r>
              <a:rPr lang="en-US" dirty="0"/>
              <a:t> is under the DOJ, and as we know is charged with federal criminal prosecutions </a:t>
            </a:r>
          </a:p>
          <a:p>
            <a:r>
              <a:rPr lang="en-US" dirty="0"/>
              <a:t>The </a:t>
            </a:r>
            <a:r>
              <a:rPr lang="en-US" b="1" dirty="0">
                <a:solidFill>
                  <a:srgbClr val="FF0000"/>
                </a:solidFill>
              </a:rPr>
              <a:t>EOIR</a:t>
            </a:r>
            <a:r>
              <a:rPr lang="en-US" dirty="0"/>
              <a:t> (Executive Office of Immigration Review) is also under the DOJ – this is the courts and IJs. </a:t>
            </a:r>
          </a:p>
          <a:p>
            <a:r>
              <a:rPr lang="en-US" b="1" dirty="0">
                <a:solidFill>
                  <a:srgbClr val="FF0000"/>
                </a:solidFill>
              </a:rPr>
              <a:t>DHS/ICE</a:t>
            </a:r>
            <a:r>
              <a:rPr lang="en-US" dirty="0"/>
              <a:t> is also a part of the executive branch charged with enforcing the immigration laws (e.g. deporting non-citizens) – but works hand in hand with the EOIR. </a:t>
            </a:r>
          </a:p>
          <a:p>
            <a:r>
              <a:rPr lang="en-US" dirty="0"/>
              <a:t>Tensions arise when the AUSA wants to charge someone with a crime and DHS simultaneously wants to deport them. </a:t>
            </a:r>
          </a:p>
          <a:p>
            <a:endParaRPr lang="en-US" dirty="0"/>
          </a:p>
          <a:p>
            <a:endParaRPr lang="en-US" dirty="0"/>
          </a:p>
        </p:txBody>
      </p:sp>
    </p:spTree>
    <p:extLst>
      <p:ext uri="{BB962C8B-B14F-4D97-AF65-F5344CB8AC3E}">
        <p14:creationId xmlns:p14="http://schemas.microsoft.com/office/powerpoint/2010/main" val="2706962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61907-C9F6-41CA-B0ED-BE8FE59B827E}"/>
              </a:ext>
            </a:extLst>
          </p:cNvPr>
          <p:cNvSpPr>
            <a:spLocks noGrp="1"/>
          </p:cNvSpPr>
          <p:nvPr>
            <p:ph type="title"/>
          </p:nvPr>
        </p:nvSpPr>
        <p:spPr/>
        <p:txBody>
          <a:bodyPr/>
          <a:lstStyle/>
          <a:p>
            <a:r>
              <a:rPr lang="en-US" b="1" dirty="0">
                <a:solidFill>
                  <a:srgbClr val="FFC000"/>
                </a:solidFill>
              </a:rPr>
              <a:t>Other factors to highlight</a:t>
            </a:r>
          </a:p>
        </p:txBody>
      </p:sp>
      <p:sp>
        <p:nvSpPr>
          <p:cNvPr id="3" name="Content Placeholder 2">
            <a:extLst>
              <a:ext uri="{FF2B5EF4-FFF2-40B4-BE49-F238E27FC236}">
                <a16:creationId xmlns:a16="http://schemas.microsoft.com/office/drawing/2014/main" id="{FF6A9E0B-6421-4C24-ABB7-78D7FD8430A6}"/>
              </a:ext>
            </a:extLst>
          </p:cNvPr>
          <p:cNvSpPr>
            <a:spLocks noGrp="1"/>
          </p:cNvSpPr>
          <p:nvPr>
            <p:ph idx="1"/>
          </p:nvPr>
        </p:nvSpPr>
        <p:spPr/>
        <p:txBody>
          <a:bodyPr/>
          <a:lstStyle/>
          <a:p>
            <a:r>
              <a:rPr lang="en-US" dirty="0"/>
              <a:t>Mr. </a:t>
            </a:r>
            <a:r>
              <a:rPr lang="en-US" dirty="0" err="1"/>
              <a:t>Veloz</a:t>
            </a:r>
            <a:r>
              <a:rPr lang="en-US" dirty="0"/>
              <a:t>-Alonso had been deported three times previously. Maybe your client is a first or second-timer. </a:t>
            </a:r>
          </a:p>
          <a:p>
            <a:endParaRPr lang="en-US" dirty="0"/>
          </a:p>
          <a:p>
            <a:r>
              <a:rPr lang="en-US" dirty="0"/>
              <a:t>If a § 1326 case, re-entry does not trigger any of the enumerated offenses that create a </a:t>
            </a:r>
            <a:r>
              <a:rPr lang="en-US" dirty="0">
                <a:solidFill>
                  <a:srgbClr val="FFC000"/>
                </a:solidFill>
              </a:rPr>
              <a:t>rebuttable presumption </a:t>
            </a:r>
            <a:r>
              <a:rPr lang="en-US" dirty="0"/>
              <a:t>of detention under§ 3142(e) &amp;(f)!!!!! Even </a:t>
            </a:r>
            <a:r>
              <a:rPr lang="en-US" i="1" dirty="0" err="1"/>
              <a:t>Veloz</a:t>
            </a:r>
            <a:r>
              <a:rPr lang="en-US" i="1" dirty="0"/>
              <a:t>-Alonso</a:t>
            </a:r>
            <a:r>
              <a:rPr lang="en-US" dirty="0"/>
              <a:t> court acknowledged that noncitizen status does not bar release. </a:t>
            </a:r>
          </a:p>
          <a:p>
            <a:endParaRPr lang="en-US" dirty="0"/>
          </a:p>
        </p:txBody>
      </p:sp>
    </p:spTree>
    <p:extLst>
      <p:ext uri="{BB962C8B-B14F-4D97-AF65-F5344CB8AC3E}">
        <p14:creationId xmlns:p14="http://schemas.microsoft.com/office/powerpoint/2010/main" val="2365896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6AF7F-D7B1-4465-8A00-05F2EE7BDFA3}"/>
              </a:ext>
            </a:extLst>
          </p:cNvPr>
          <p:cNvSpPr>
            <a:spLocks noGrp="1"/>
          </p:cNvSpPr>
          <p:nvPr>
            <p:ph type="title"/>
          </p:nvPr>
        </p:nvSpPr>
        <p:spPr/>
        <p:txBody>
          <a:bodyPr>
            <a:normAutofit/>
          </a:bodyPr>
          <a:lstStyle/>
          <a:p>
            <a:r>
              <a:rPr lang="en-US" sz="5400" b="1" dirty="0">
                <a:solidFill>
                  <a:srgbClr val="00B0F0"/>
                </a:solidFill>
              </a:rPr>
              <a:t>Post-Script to </a:t>
            </a:r>
            <a:r>
              <a:rPr lang="en-US" sz="5400" b="1" i="1" dirty="0" err="1">
                <a:solidFill>
                  <a:srgbClr val="00B0F0"/>
                </a:solidFill>
              </a:rPr>
              <a:t>Veloz</a:t>
            </a:r>
            <a:r>
              <a:rPr lang="en-US" sz="5400" b="1" i="1" dirty="0">
                <a:solidFill>
                  <a:srgbClr val="00B0F0"/>
                </a:solidFill>
              </a:rPr>
              <a:t>-Alonso</a:t>
            </a:r>
          </a:p>
        </p:txBody>
      </p:sp>
      <p:sp>
        <p:nvSpPr>
          <p:cNvPr id="5" name="Content Placeholder 4">
            <a:extLst>
              <a:ext uri="{FF2B5EF4-FFF2-40B4-BE49-F238E27FC236}">
                <a16:creationId xmlns:a16="http://schemas.microsoft.com/office/drawing/2014/main" id="{B9BC936F-8136-4FE9-AA28-16237AAE3AC7}"/>
              </a:ext>
            </a:extLst>
          </p:cNvPr>
          <p:cNvSpPr>
            <a:spLocks noGrp="1"/>
          </p:cNvSpPr>
          <p:nvPr>
            <p:ph idx="1"/>
          </p:nvPr>
        </p:nvSpPr>
        <p:spPr/>
        <p:txBody>
          <a:bodyPr/>
          <a:lstStyle/>
          <a:p>
            <a:r>
              <a:rPr lang="en-US" i="1" dirty="0"/>
              <a:t>US v Vasquez-Benitez</a:t>
            </a:r>
            <a:r>
              <a:rPr lang="en-US" dirty="0"/>
              <a:t>, 919 F.3d 546 (D.C. Cir, Mar 26, 2019) splits the baby: </a:t>
            </a:r>
          </a:p>
          <a:p>
            <a:r>
              <a:rPr lang="en-US" dirty="0"/>
              <a:t>DC’s ruling that D is not a flight risk is not “clear error”</a:t>
            </a:r>
          </a:p>
          <a:p>
            <a:r>
              <a:rPr lang="en-US" dirty="0"/>
              <a:t>But vacates DC’s order prohibiting Marshalls from delivering D to ICE custody</a:t>
            </a:r>
          </a:p>
          <a:p>
            <a:r>
              <a:rPr lang="en-US" dirty="0"/>
              <a:t>Wrongly states that 6</a:t>
            </a:r>
            <a:r>
              <a:rPr lang="en-US" baseline="30000" dirty="0"/>
              <a:t>th</a:t>
            </a:r>
            <a:r>
              <a:rPr lang="en-US" dirty="0"/>
              <a:t> Circuit is first circuit to address, ignoring </a:t>
            </a:r>
            <a:r>
              <a:rPr lang="en-US" i="1" dirty="0"/>
              <a:t>Santos-Flores</a:t>
            </a:r>
            <a:r>
              <a:rPr lang="en-US" dirty="0"/>
              <a:t> (9</a:t>
            </a:r>
            <a:r>
              <a:rPr lang="en-US" baseline="30000" dirty="0"/>
              <a:t>th</a:t>
            </a:r>
            <a:r>
              <a:rPr lang="en-US" dirty="0"/>
              <a:t>) and </a:t>
            </a:r>
            <a:r>
              <a:rPr lang="en-US" i="1" dirty="0" err="1"/>
              <a:t>Ailon-Ailon</a:t>
            </a:r>
            <a:r>
              <a:rPr lang="en-US" dirty="0"/>
              <a:t> (10</a:t>
            </a:r>
            <a:r>
              <a:rPr lang="en-US" baseline="30000" dirty="0"/>
              <a:t>th</a:t>
            </a:r>
            <a:r>
              <a:rPr lang="en-US" dirty="0"/>
              <a:t>) which more squarely addressed the issue</a:t>
            </a:r>
          </a:p>
          <a:p>
            <a:r>
              <a:rPr lang="en-US" dirty="0"/>
              <a:t>What’s the result? ICE custody as a surrogate for pretrial detention? </a:t>
            </a:r>
          </a:p>
        </p:txBody>
      </p:sp>
    </p:spTree>
    <p:extLst>
      <p:ext uri="{BB962C8B-B14F-4D97-AF65-F5344CB8AC3E}">
        <p14:creationId xmlns:p14="http://schemas.microsoft.com/office/powerpoint/2010/main" val="18610071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96279-BE7E-45AF-9922-281FEF2B976A}"/>
              </a:ext>
            </a:extLst>
          </p:cNvPr>
          <p:cNvSpPr>
            <a:spLocks noGrp="1"/>
          </p:cNvSpPr>
          <p:nvPr>
            <p:ph type="title"/>
          </p:nvPr>
        </p:nvSpPr>
        <p:spPr/>
        <p:txBody>
          <a:bodyPr/>
          <a:lstStyle/>
          <a:p>
            <a:r>
              <a:rPr lang="en-US" dirty="0"/>
              <a:t>Our Strategy</a:t>
            </a:r>
          </a:p>
        </p:txBody>
      </p:sp>
      <p:sp>
        <p:nvSpPr>
          <p:cNvPr id="3" name="Content Placeholder 2">
            <a:extLst>
              <a:ext uri="{FF2B5EF4-FFF2-40B4-BE49-F238E27FC236}">
                <a16:creationId xmlns:a16="http://schemas.microsoft.com/office/drawing/2014/main" id="{C235B31C-5D39-4B75-85E8-A1E46BA01DA0}"/>
              </a:ext>
            </a:extLst>
          </p:cNvPr>
          <p:cNvSpPr>
            <a:spLocks noGrp="1"/>
          </p:cNvSpPr>
          <p:nvPr>
            <p:ph idx="1"/>
          </p:nvPr>
        </p:nvSpPr>
        <p:spPr/>
        <p:txBody>
          <a:bodyPr>
            <a:normAutofit lnSpcReduction="10000"/>
          </a:bodyPr>
          <a:lstStyle/>
          <a:p>
            <a:r>
              <a:rPr lang="en-US" dirty="0"/>
              <a:t>Sidestep </a:t>
            </a:r>
            <a:r>
              <a:rPr lang="en-US" i="1" dirty="0" err="1"/>
              <a:t>Veloz</a:t>
            </a:r>
            <a:r>
              <a:rPr lang="en-US" i="1" dirty="0"/>
              <a:t>-Alonso</a:t>
            </a:r>
            <a:r>
              <a:rPr lang="en-US" dirty="0"/>
              <a:t> by focusing on postural distinction</a:t>
            </a:r>
            <a:r>
              <a:rPr lang="en-US" dirty="0">
                <a:sym typeface="Wingdings" panose="05000000000000000000" pitchFamily="2" charset="2"/>
              </a:rPr>
              <a:t> totally different standard! </a:t>
            </a:r>
          </a:p>
          <a:p>
            <a:r>
              <a:rPr lang="en-US" dirty="0">
                <a:sym typeface="Wingdings" panose="05000000000000000000" pitchFamily="2" charset="2"/>
              </a:rPr>
              <a:t>Argue that </a:t>
            </a:r>
            <a:r>
              <a:rPr lang="en-US" i="1" dirty="0">
                <a:sym typeface="Wingdings" panose="05000000000000000000" pitchFamily="2" charset="2"/>
              </a:rPr>
              <a:t>Jimenez-Lopez</a:t>
            </a:r>
            <a:r>
              <a:rPr lang="en-US" dirty="0">
                <a:sym typeface="Wingdings" panose="05000000000000000000" pitchFamily="2" charset="2"/>
              </a:rPr>
              <a:t> and </a:t>
            </a:r>
            <a:r>
              <a:rPr lang="en-US" i="1" dirty="0">
                <a:sym typeface="Wingdings" panose="05000000000000000000" pitchFamily="2" charset="2"/>
              </a:rPr>
              <a:t>Garcia</a:t>
            </a:r>
            <a:r>
              <a:rPr lang="en-US" dirty="0">
                <a:sym typeface="Wingdings" panose="05000000000000000000" pitchFamily="2" charset="2"/>
              </a:rPr>
              <a:t> are most relevant case in Sixth Circuit precedent. Ask for immediate release from custody or dismissal. </a:t>
            </a:r>
          </a:p>
          <a:p>
            <a:r>
              <a:rPr lang="en-US" dirty="0">
                <a:sym typeface="Wingdings" panose="05000000000000000000" pitchFamily="2" charset="2"/>
              </a:rPr>
              <a:t>It’s a little tricky because </a:t>
            </a:r>
            <a:r>
              <a:rPr lang="en-US" i="1" dirty="0" err="1">
                <a:sym typeface="Wingdings" panose="05000000000000000000" pitchFamily="2" charset="2"/>
              </a:rPr>
              <a:t>Veloz</a:t>
            </a:r>
            <a:r>
              <a:rPr lang="en-US" i="1" dirty="0">
                <a:sym typeface="Wingdings" panose="05000000000000000000" pitchFamily="2" charset="2"/>
              </a:rPr>
              <a:t>-Alonso</a:t>
            </a:r>
            <a:r>
              <a:rPr lang="en-US" dirty="0">
                <a:sym typeface="Wingdings" panose="05000000000000000000" pitchFamily="2" charset="2"/>
              </a:rPr>
              <a:t> explicitly declines to follow </a:t>
            </a:r>
            <a:r>
              <a:rPr lang="en-US" i="1" dirty="0">
                <a:sym typeface="Wingdings" panose="05000000000000000000" pitchFamily="2" charset="2"/>
              </a:rPr>
              <a:t>Trujillo-Alvarez </a:t>
            </a:r>
            <a:r>
              <a:rPr lang="en-US" dirty="0">
                <a:sym typeface="Wingdings" panose="05000000000000000000" pitchFamily="2" charset="2"/>
              </a:rPr>
              <a:t>and the proposition that the BRA </a:t>
            </a:r>
            <a:r>
              <a:rPr lang="en-US" dirty="0" err="1">
                <a:sym typeface="Wingdings" panose="05000000000000000000" pitchFamily="2" charset="2"/>
              </a:rPr>
              <a:t>supercedes</a:t>
            </a:r>
            <a:r>
              <a:rPr lang="en-US" dirty="0">
                <a:sym typeface="Wingdings" panose="05000000000000000000" pitchFamily="2" charset="2"/>
              </a:rPr>
              <a:t> the INA. </a:t>
            </a:r>
          </a:p>
          <a:p>
            <a:r>
              <a:rPr lang="en-US" dirty="0">
                <a:sym typeface="Wingdings" panose="05000000000000000000" pitchFamily="2" charset="2"/>
              </a:rPr>
              <a:t>However, we could say it’s an issue of first impression for the Sixth to consider a </a:t>
            </a:r>
            <a:r>
              <a:rPr lang="en-US" b="1" i="1" dirty="0">
                <a:solidFill>
                  <a:srgbClr val="FF0000"/>
                </a:solidFill>
                <a:sym typeface="Wingdings" panose="05000000000000000000" pitchFamily="2" charset="2"/>
              </a:rPr>
              <a:t>pre-trial</a:t>
            </a:r>
            <a:r>
              <a:rPr lang="en-US" dirty="0">
                <a:sym typeface="Wingdings" panose="05000000000000000000" pitchFamily="2" charset="2"/>
              </a:rPr>
              <a:t> non-citizen release case. </a:t>
            </a:r>
          </a:p>
          <a:p>
            <a:r>
              <a:rPr lang="en-US" b="1" dirty="0">
                <a:solidFill>
                  <a:schemeClr val="accent5">
                    <a:lumMod val="75000"/>
                  </a:schemeClr>
                </a:solidFill>
                <a:sym typeface="Wingdings" panose="05000000000000000000" pitchFamily="2" charset="2"/>
              </a:rPr>
              <a:t>Thoughts? </a:t>
            </a:r>
            <a:endParaRPr lang="en-US" b="1" dirty="0">
              <a:solidFill>
                <a:schemeClr val="accent5">
                  <a:lumMod val="75000"/>
                </a:schemeClr>
              </a:solidFill>
            </a:endParaRPr>
          </a:p>
        </p:txBody>
      </p:sp>
    </p:spTree>
    <p:extLst>
      <p:ext uri="{BB962C8B-B14F-4D97-AF65-F5344CB8AC3E}">
        <p14:creationId xmlns:p14="http://schemas.microsoft.com/office/powerpoint/2010/main" val="241092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4F216-5868-4B8C-8068-98D9CAC535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EE72391-A5A0-4775-9AA9-DC29FBA2412F}"/>
              </a:ext>
            </a:extLst>
          </p:cNvPr>
          <p:cNvSpPr>
            <a:spLocks noGrp="1"/>
          </p:cNvSpPr>
          <p:nvPr>
            <p:ph idx="1"/>
          </p:nvPr>
        </p:nvSpPr>
        <p:spPr/>
        <p:txBody>
          <a:bodyPr/>
          <a:lstStyle/>
          <a:p>
            <a:r>
              <a:rPr lang="en-US" sz="6000" dirty="0">
                <a:solidFill>
                  <a:schemeClr val="accent1">
                    <a:lumMod val="50000"/>
                  </a:schemeClr>
                </a:solidFill>
                <a:latin typeface="Bahnschrift Condensed" panose="020B0502040204020203" pitchFamily="34" charset="0"/>
              </a:rPr>
              <a:t>“In our society </a:t>
            </a:r>
            <a:r>
              <a:rPr lang="en-US" sz="6000" b="1" dirty="0">
                <a:solidFill>
                  <a:srgbClr val="7030A0"/>
                </a:solidFill>
                <a:latin typeface="Bahnschrift Condensed" panose="020B0502040204020203" pitchFamily="34" charset="0"/>
              </a:rPr>
              <a:t>liberty is the norm</a:t>
            </a:r>
            <a:r>
              <a:rPr lang="en-US" sz="6000" dirty="0">
                <a:solidFill>
                  <a:schemeClr val="accent1">
                    <a:lumMod val="50000"/>
                  </a:schemeClr>
                </a:solidFill>
                <a:latin typeface="Bahnschrift Condensed" panose="020B0502040204020203" pitchFamily="34" charset="0"/>
              </a:rPr>
              <a:t>, and detention prior to trial or without trial is the carefully limited exception.” </a:t>
            </a:r>
          </a:p>
          <a:p>
            <a:pPr marL="0" indent="0">
              <a:buNone/>
            </a:pPr>
            <a:endParaRPr lang="en-US" sz="2400" dirty="0">
              <a:solidFill>
                <a:schemeClr val="accent1">
                  <a:lumMod val="50000"/>
                </a:schemeClr>
              </a:solidFill>
              <a:latin typeface="Bahnschrift Condensed" panose="020B0502040204020203" pitchFamily="34" charset="0"/>
            </a:endParaRPr>
          </a:p>
          <a:p>
            <a:pPr marL="0" indent="0">
              <a:buNone/>
            </a:pPr>
            <a:r>
              <a:rPr lang="en-US" sz="2400" dirty="0">
                <a:solidFill>
                  <a:schemeClr val="accent1">
                    <a:lumMod val="50000"/>
                  </a:schemeClr>
                </a:solidFill>
                <a:latin typeface="Bahnschrift Condensed" panose="020B0502040204020203" pitchFamily="34" charset="0"/>
              </a:rPr>
              <a:t>-</a:t>
            </a:r>
            <a:r>
              <a:rPr lang="en-US" sz="2400" i="1" dirty="0"/>
              <a:t>United States v. Salerno</a:t>
            </a:r>
            <a:r>
              <a:rPr lang="en-US" sz="2400" dirty="0"/>
              <a:t>, 481 U.S. 739, 755, 107 </a:t>
            </a:r>
            <a:r>
              <a:rPr lang="en-US" sz="2400" dirty="0" err="1"/>
              <a:t>S.Ct</a:t>
            </a:r>
            <a:r>
              <a:rPr lang="en-US" sz="2400" dirty="0"/>
              <a:t>. 2095, 95 L.Ed.2d 697 (1987).</a:t>
            </a:r>
          </a:p>
        </p:txBody>
      </p:sp>
    </p:spTree>
    <p:extLst>
      <p:ext uri="{BB962C8B-B14F-4D97-AF65-F5344CB8AC3E}">
        <p14:creationId xmlns:p14="http://schemas.microsoft.com/office/powerpoint/2010/main" val="94023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6CBAF-5A2E-4E17-9BA9-266F0183B143}"/>
              </a:ext>
            </a:extLst>
          </p:cNvPr>
          <p:cNvSpPr>
            <a:spLocks noGrp="1"/>
          </p:cNvSpPr>
          <p:nvPr>
            <p:ph type="title"/>
          </p:nvPr>
        </p:nvSpPr>
        <p:spPr/>
        <p:txBody>
          <a:bodyPr/>
          <a:lstStyle/>
          <a:p>
            <a:r>
              <a:rPr lang="en-US" b="1" dirty="0"/>
              <a:t>Conflict Number Two: </a:t>
            </a:r>
          </a:p>
        </p:txBody>
      </p:sp>
      <p:sp>
        <p:nvSpPr>
          <p:cNvPr id="3" name="Content Placeholder 2">
            <a:extLst>
              <a:ext uri="{FF2B5EF4-FFF2-40B4-BE49-F238E27FC236}">
                <a16:creationId xmlns:a16="http://schemas.microsoft.com/office/drawing/2014/main" id="{96FDF8CD-AB5F-4BE2-81FD-16984B11A181}"/>
              </a:ext>
            </a:extLst>
          </p:cNvPr>
          <p:cNvSpPr>
            <a:spLocks noGrp="1"/>
          </p:cNvSpPr>
          <p:nvPr>
            <p:ph idx="1"/>
          </p:nvPr>
        </p:nvSpPr>
        <p:spPr>
          <a:xfrm>
            <a:off x="838200" y="1825625"/>
            <a:ext cx="10515600" cy="2305504"/>
          </a:xfrm>
        </p:spPr>
        <p:txBody>
          <a:bodyPr>
            <a:normAutofit fontScale="92500"/>
          </a:bodyPr>
          <a:lstStyle/>
          <a:p>
            <a:r>
              <a:rPr lang="en-US" dirty="0"/>
              <a:t>THE </a:t>
            </a:r>
            <a:r>
              <a:rPr lang="en-US" b="1" dirty="0">
                <a:solidFill>
                  <a:srgbClr val="FF0000"/>
                </a:solidFill>
              </a:rPr>
              <a:t>BRA</a:t>
            </a:r>
            <a:r>
              <a:rPr lang="en-US" dirty="0"/>
              <a:t> has a presumption for release.</a:t>
            </a:r>
          </a:p>
          <a:p>
            <a:r>
              <a:rPr lang="en-US" dirty="0"/>
              <a:t>The </a:t>
            </a:r>
            <a:r>
              <a:rPr lang="en-US" b="1" dirty="0">
                <a:solidFill>
                  <a:srgbClr val="FF0000"/>
                </a:solidFill>
              </a:rPr>
              <a:t>INA</a:t>
            </a:r>
            <a:r>
              <a:rPr lang="en-US" dirty="0"/>
              <a:t> (Immigration and Nationality Act) charges DHS with deporting people who are deportable, as soon as possible. (90 days from final order)</a:t>
            </a:r>
          </a:p>
          <a:p>
            <a:r>
              <a:rPr lang="en-US" dirty="0"/>
              <a:t>When a non-citizen is released, DHS could deport them, robbing the AUSA of its purpose in life to get its pound of flesh. </a:t>
            </a:r>
          </a:p>
          <a:p>
            <a:endParaRPr lang="en-US" dirty="0"/>
          </a:p>
        </p:txBody>
      </p:sp>
    </p:spTree>
    <p:extLst>
      <p:ext uri="{BB962C8B-B14F-4D97-AF65-F5344CB8AC3E}">
        <p14:creationId xmlns:p14="http://schemas.microsoft.com/office/powerpoint/2010/main" val="1283374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3A68-D06F-47BF-9255-71BF35F5D293}"/>
              </a:ext>
            </a:extLst>
          </p:cNvPr>
          <p:cNvSpPr>
            <a:spLocks noGrp="1"/>
          </p:cNvSpPr>
          <p:nvPr>
            <p:ph type="title"/>
          </p:nvPr>
        </p:nvSpPr>
        <p:spPr/>
        <p:txBody>
          <a:bodyPr/>
          <a:lstStyle/>
          <a:p>
            <a:r>
              <a:rPr lang="en-US" b="1" i="1" dirty="0">
                <a:solidFill>
                  <a:srgbClr val="00B050"/>
                </a:solidFill>
              </a:rPr>
              <a:t>How to navigate the conflicts? </a:t>
            </a:r>
          </a:p>
        </p:txBody>
      </p:sp>
      <p:sp>
        <p:nvSpPr>
          <p:cNvPr id="3" name="Content Placeholder 2">
            <a:extLst>
              <a:ext uri="{FF2B5EF4-FFF2-40B4-BE49-F238E27FC236}">
                <a16:creationId xmlns:a16="http://schemas.microsoft.com/office/drawing/2014/main" id="{6638ACFD-CEE7-4C10-9B82-C4BC4AB8BD9E}"/>
              </a:ext>
            </a:extLst>
          </p:cNvPr>
          <p:cNvSpPr>
            <a:spLocks noGrp="1"/>
          </p:cNvSpPr>
          <p:nvPr>
            <p:ph idx="1"/>
          </p:nvPr>
        </p:nvSpPr>
        <p:spPr>
          <a:xfrm>
            <a:off x="838200" y="1825625"/>
            <a:ext cx="10515600" cy="4828268"/>
          </a:xfrm>
        </p:spPr>
        <p:txBody>
          <a:bodyPr>
            <a:normAutofit lnSpcReduction="10000"/>
          </a:bodyPr>
          <a:lstStyle/>
          <a:p>
            <a:r>
              <a:rPr lang="en-US" dirty="0"/>
              <a:t>1) Decide what your client wants / your goal</a:t>
            </a:r>
          </a:p>
          <a:p>
            <a:r>
              <a:rPr lang="en-US" dirty="0"/>
              <a:t>2) If it is to get him deported quickly so as to avoid conviction / time in prison, you can argue for release and hope that DHS picks him up and deports him. (Then file a MTD pursuant to </a:t>
            </a:r>
            <a:r>
              <a:rPr lang="en-US" i="1" dirty="0"/>
              <a:t>United States v. Alvarado-Velasquez</a:t>
            </a:r>
            <a:r>
              <a:rPr lang="en-US" dirty="0"/>
              <a:t>, 322 F. Supp. 3d 857, 858 (M.D. Tenn. 2018) &amp; </a:t>
            </a:r>
            <a:r>
              <a:rPr lang="en-US" i="1" dirty="0"/>
              <a:t>United States v. Blas</a:t>
            </a:r>
            <a:r>
              <a:rPr lang="en-US" dirty="0"/>
              <a:t>, 2013 WL 5317228 (S.D. Ala. Sept. 20, 2013))</a:t>
            </a:r>
          </a:p>
          <a:p>
            <a:r>
              <a:rPr lang="en-US" dirty="0"/>
              <a:t>3) If your goal is to have him released during the pendency of the criminal case, you need to argue for release and also ask the Judge to direct DHS to suspend its removal proceedings until the criminal case has been resolved. (see caselaw though </a:t>
            </a:r>
            <a:r>
              <a:rPr lang="en-US" dirty="0">
                <a:sym typeface="Wingdings" panose="05000000000000000000" pitchFamily="2" charset="2"/>
              </a:rPr>
              <a:t> bad in the 6</a:t>
            </a:r>
            <a:r>
              <a:rPr lang="en-US" baseline="30000" dirty="0">
                <a:sym typeface="Wingdings" panose="05000000000000000000" pitchFamily="2" charset="2"/>
              </a:rPr>
              <a:t>th</a:t>
            </a:r>
            <a:r>
              <a:rPr lang="en-US" dirty="0">
                <a:sym typeface="Wingdings" panose="05000000000000000000" pitchFamily="2" charset="2"/>
              </a:rPr>
              <a:t>)  </a:t>
            </a:r>
            <a:endParaRPr lang="en-US" dirty="0"/>
          </a:p>
          <a:p>
            <a:r>
              <a:rPr lang="en-US" dirty="0"/>
              <a:t>4) Another option is asking for a bond from immigration court and/or litigating clients’ release from immigration court. </a:t>
            </a:r>
          </a:p>
        </p:txBody>
      </p:sp>
    </p:spTree>
    <p:extLst>
      <p:ext uri="{BB962C8B-B14F-4D97-AF65-F5344CB8AC3E}">
        <p14:creationId xmlns:p14="http://schemas.microsoft.com/office/powerpoint/2010/main" val="35559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4115-7CA3-4931-BDCB-F196C392F5C6}"/>
              </a:ext>
            </a:extLst>
          </p:cNvPr>
          <p:cNvSpPr>
            <a:spLocks noGrp="1"/>
          </p:cNvSpPr>
          <p:nvPr>
            <p:ph type="title"/>
          </p:nvPr>
        </p:nvSpPr>
        <p:spPr/>
        <p:txBody>
          <a:bodyPr/>
          <a:lstStyle/>
          <a:p>
            <a:r>
              <a:rPr lang="en-US" b="1" dirty="0"/>
              <a:t>Back to the good ole BRA! </a:t>
            </a:r>
          </a:p>
        </p:txBody>
      </p:sp>
      <p:sp>
        <p:nvSpPr>
          <p:cNvPr id="5" name="Content Placeholder 4">
            <a:extLst>
              <a:ext uri="{FF2B5EF4-FFF2-40B4-BE49-F238E27FC236}">
                <a16:creationId xmlns:a16="http://schemas.microsoft.com/office/drawing/2014/main" id="{DC9BA93F-F469-4EF0-9B42-97D5EE0FE46F}"/>
              </a:ext>
            </a:extLst>
          </p:cNvPr>
          <p:cNvSpPr>
            <a:spLocks noGrp="1"/>
          </p:cNvSpPr>
          <p:nvPr>
            <p:ph idx="1"/>
          </p:nvPr>
        </p:nvSpPr>
        <p:spPr>
          <a:xfrm>
            <a:off x="838200" y="1825625"/>
            <a:ext cx="10515600" cy="4351338"/>
          </a:xfrm>
        </p:spPr>
        <p:txBody>
          <a:bodyPr>
            <a:normAutofit fontScale="92500" lnSpcReduction="10000"/>
          </a:bodyPr>
          <a:lstStyle/>
          <a:p>
            <a:r>
              <a:rPr lang="en-US" dirty="0">
                <a:solidFill>
                  <a:srgbClr val="0070C0"/>
                </a:solidFill>
              </a:rPr>
              <a:t>Like Beth said… The BRA has a presumption for RELEASE</a:t>
            </a:r>
          </a:p>
          <a:p>
            <a:pPr lvl="1"/>
            <a:endParaRPr lang="en-US" dirty="0"/>
          </a:p>
          <a:p>
            <a:pPr lvl="1"/>
            <a:r>
              <a:rPr lang="en-US" dirty="0"/>
              <a:t>AND… nothing in the BRA prevents non-citizens from pretrial release! </a:t>
            </a:r>
          </a:p>
          <a:p>
            <a:pPr lvl="1"/>
            <a:endParaRPr lang="en-US" dirty="0"/>
          </a:p>
          <a:p>
            <a:pPr lvl="1"/>
            <a:r>
              <a:rPr lang="en-US" dirty="0"/>
              <a:t>There is only one mention of immigration status in the BRA: if the judge determines the defendant to be a non-citizen </a:t>
            </a:r>
            <a:r>
              <a:rPr lang="en-US" dirty="0">
                <a:solidFill>
                  <a:srgbClr val="FF0000"/>
                </a:solidFill>
              </a:rPr>
              <a:t>AND</a:t>
            </a:r>
            <a:r>
              <a:rPr lang="en-US" dirty="0"/>
              <a:t> “such person may flee or pose a danger to any other person in the community,” the judge can temporarily detain them and notify ICE. </a:t>
            </a:r>
          </a:p>
          <a:p>
            <a:pPr lvl="1"/>
            <a:r>
              <a:rPr lang="en-US" dirty="0"/>
              <a:t>(That detention is limited to ten work days and if custody is not transferred or is refused, the judicial officer must proceed with a bail determination as required under the aforementioned sections). § 3142(d). </a:t>
            </a:r>
          </a:p>
          <a:p>
            <a:pPr lvl="1"/>
            <a:r>
              <a:rPr lang="en-US" dirty="0"/>
              <a:t>THAT’S A VERY BIG </a:t>
            </a:r>
            <a:r>
              <a:rPr lang="en-US" dirty="0">
                <a:solidFill>
                  <a:srgbClr val="FF0000"/>
                </a:solidFill>
              </a:rPr>
              <a:t>AND</a:t>
            </a:r>
            <a:r>
              <a:rPr lang="en-US" dirty="0"/>
              <a:t> !!</a:t>
            </a:r>
          </a:p>
          <a:p>
            <a:pPr lvl="1"/>
            <a:r>
              <a:rPr lang="en-US" dirty="0" err="1"/>
              <a:t>Ummm</a:t>
            </a:r>
            <a:r>
              <a:rPr lang="en-US" dirty="0"/>
              <a:t>… It’s </a:t>
            </a:r>
            <a:r>
              <a:rPr lang="en-US" dirty="0" err="1"/>
              <a:t>kindof</a:t>
            </a:r>
            <a:r>
              <a:rPr lang="en-US" dirty="0"/>
              <a:t> like they’re treated the same as all other defendants! Imagine that…..</a:t>
            </a:r>
          </a:p>
        </p:txBody>
      </p:sp>
    </p:spTree>
    <p:extLst>
      <p:ext uri="{BB962C8B-B14F-4D97-AF65-F5344CB8AC3E}">
        <p14:creationId xmlns:p14="http://schemas.microsoft.com/office/powerpoint/2010/main" val="244456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anim calcmode="lin" valueType="num">
                                      <p:cBhvr additive="base">
                                        <p:cTn id="1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mph" presetSubtype="0" fill="hold" grpId="0" nodeType="clickEffect">
                                  <p:stCondLst>
                                    <p:cond delay="0"/>
                                  </p:stCondLst>
                                  <p:childTnLst>
                                    <p:animEffect transition="out" filter="fade">
                                      <p:cBhvr>
                                        <p:cTn id="18" dur="500" tmFilter="0, 0; .2, .5; .8, .5; 1, 0"/>
                                        <p:tgtEl>
                                          <p:spTgt spid="5">
                                            <p:txEl>
                                              <p:pRg st="0" end="0"/>
                                            </p:txEl>
                                          </p:spTgt>
                                        </p:tgtEl>
                                      </p:cBhvr>
                                    </p:animEffect>
                                    <p:animScale>
                                      <p:cBhvr>
                                        <p:cTn id="19" dur="250" autoRev="1" fill="hold"/>
                                        <p:tgtEl>
                                          <p:spTgt spid="5">
                                            <p:txEl>
                                              <p:pRg st="0" end="0"/>
                                            </p:txEl>
                                          </p:spTgt>
                                        </p:tgtEl>
                                      </p:cBhvr>
                                      <p:by x="105000" y="105000"/>
                                    </p:animScale>
                                  </p:childTnLst>
                                </p:cTn>
                              </p:par>
                              <p:par>
                                <p:cTn id="20" presetID="26" presetClass="emph" presetSubtype="0" fill="hold" grpId="0" nodeType="withEffect">
                                  <p:stCondLst>
                                    <p:cond delay="0"/>
                                  </p:stCondLst>
                                  <p:childTnLst>
                                    <p:animEffect transition="out" filter="fade">
                                      <p:cBhvr>
                                        <p:cTn id="21" dur="500" tmFilter="0, 0; .2, .5; .8, .5; 1, 0"/>
                                        <p:tgtEl>
                                          <p:spTgt spid="5">
                                            <p:txEl>
                                              <p:pRg st="2" end="2"/>
                                            </p:txEl>
                                          </p:spTgt>
                                        </p:tgtEl>
                                      </p:cBhvr>
                                    </p:animEffect>
                                    <p:animScale>
                                      <p:cBhvr>
                                        <p:cTn id="22" dur="250" autoRev="1" fill="hold"/>
                                        <p:tgtEl>
                                          <p:spTgt spid="5">
                                            <p:txEl>
                                              <p:pRg st="2" end="2"/>
                                            </p:txEl>
                                          </p:spTgt>
                                        </p:tgtEl>
                                      </p:cBhvr>
                                      <p:by x="105000" y="105000"/>
                                    </p:animScale>
                                  </p:childTnLst>
                                </p:cTn>
                              </p:par>
                              <p:par>
                                <p:cTn id="23" presetID="26" presetClass="emph" presetSubtype="0" fill="hold" grpId="0" nodeType="withEffect">
                                  <p:stCondLst>
                                    <p:cond delay="0"/>
                                  </p:stCondLst>
                                  <p:childTnLst>
                                    <p:animEffect transition="out" filter="fade">
                                      <p:cBhvr>
                                        <p:cTn id="24" dur="500" tmFilter="0, 0; .2, .5; .8, .5; 1, 0"/>
                                        <p:tgtEl>
                                          <p:spTgt spid="5">
                                            <p:txEl>
                                              <p:pRg st="4" end="4"/>
                                            </p:txEl>
                                          </p:spTgt>
                                        </p:tgtEl>
                                      </p:cBhvr>
                                    </p:animEffect>
                                    <p:animScale>
                                      <p:cBhvr>
                                        <p:cTn id="25" dur="250" autoRev="1" fill="hold"/>
                                        <p:tgtEl>
                                          <p:spTgt spid="5">
                                            <p:txEl>
                                              <p:pRg st="4" end="4"/>
                                            </p:txEl>
                                          </p:spTgt>
                                        </p:tgtEl>
                                      </p:cBhvr>
                                      <p:by x="105000" y="105000"/>
                                    </p:animScale>
                                  </p:childTnLst>
                                </p:cTn>
                              </p:par>
                              <p:par>
                                <p:cTn id="26" presetID="26" presetClass="emph" presetSubtype="0" fill="hold" grpId="0" nodeType="withEffect">
                                  <p:stCondLst>
                                    <p:cond delay="0"/>
                                  </p:stCondLst>
                                  <p:childTnLst>
                                    <p:animEffect transition="out" filter="fade">
                                      <p:cBhvr>
                                        <p:cTn id="27" dur="500" tmFilter="0, 0; .2, .5; .8, .5; 1, 0"/>
                                        <p:tgtEl>
                                          <p:spTgt spid="5">
                                            <p:txEl>
                                              <p:pRg st="5" end="5"/>
                                            </p:txEl>
                                          </p:spTgt>
                                        </p:tgtEl>
                                      </p:cBhvr>
                                    </p:animEffect>
                                    <p:animScale>
                                      <p:cBhvr>
                                        <p:cTn id="28" dur="250" autoRev="1" fill="hold"/>
                                        <p:tgtEl>
                                          <p:spTgt spid="5">
                                            <p:txEl>
                                              <p:pRg st="5" end="5"/>
                                            </p:txEl>
                                          </p:spTgt>
                                        </p:tgtEl>
                                      </p:cBhvr>
                                      <p:by x="105000" y="105000"/>
                                    </p:animScale>
                                  </p:childTnLst>
                                </p:cTn>
                              </p:par>
                              <p:par>
                                <p:cTn id="29" presetID="26" presetClass="emph" presetSubtype="0" fill="hold" grpId="0" nodeType="withEffect">
                                  <p:stCondLst>
                                    <p:cond delay="0"/>
                                  </p:stCondLst>
                                  <p:childTnLst>
                                    <p:animEffect transition="out" filter="fade">
                                      <p:cBhvr>
                                        <p:cTn id="30" dur="500" tmFilter="0, 0; .2, .5; .8, .5; 1, 0"/>
                                        <p:tgtEl>
                                          <p:spTgt spid="5">
                                            <p:txEl>
                                              <p:pRg st="6" end="6"/>
                                            </p:txEl>
                                          </p:spTgt>
                                        </p:tgtEl>
                                      </p:cBhvr>
                                    </p:animEffect>
                                    <p:animScale>
                                      <p:cBhvr>
                                        <p:cTn id="31" dur="250" autoRev="1" fill="hold"/>
                                        <p:tgtEl>
                                          <p:spTgt spid="5">
                                            <p:txEl>
                                              <p:pRg st="6" end="6"/>
                                            </p:txEl>
                                          </p:spTgt>
                                        </p:tgtEl>
                                      </p:cBhvr>
                                      <p:by x="105000" y="105000"/>
                                    </p:animScale>
                                  </p:childTnLst>
                                </p:cTn>
                              </p:par>
                              <p:par>
                                <p:cTn id="32" presetID="26" presetClass="emph" presetSubtype="0" fill="hold" grpId="0" nodeType="withEffect">
                                  <p:stCondLst>
                                    <p:cond delay="0"/>
                                  </p:stCondLst>
                                  <p:childTnLst>
                                    <p:animEffect transition="out" filter="fade">
                                      <p:cBhvr>
                                        <p:cTn id="33" dur="500" tmFilter="0, 0; .2, .5; .8, .5; 1, 0"/>
                                        <p:tgtEl>
                                          <p:spTgt spid="5">
                                            <p:txEl>
                                              <p:pRg st="7" end="7"/>
                                            </p:txEl>
                                          </p:spTgt>
                                        </p:tgtEl>
                                      </p:cBhvr>
                                    </p:animEffect>
                                    <p:animScale>
                                      <p:cBhvr>
                                        <p:cTn id="34" dur="250" autoRev="1" fill="hold"/>
                                        <p:tgtEl>
                                          <p:spTgt spid="5">
                                            <p:txEl>
                                              <p:pRg st="7" end="7"/>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2B0E-FDFA-4C36-B8B2-CA51E2F98FC5}"/>
              </a:ext>
            </a:extLst>
          </p:cNvPr>
          <p:cNvSpPr>
            <a:spLocks noGrp="1"/>
          </p:cNvSpPr>
          <p:nvPr>
            <p:ph type="title"/>
          </p:nvPr>
        </p:nvSpPr>
        <p:spPr/>
        <p:txBody>
          <a:bodyPr/>
          <a:lstStyle/>
          <a:p>
            <a:r>
              <a:rPr lang="en-US" dirty="0">
                <a:solidFill>
                  <a:srgbClr val="7030A0"/>
                </a:solidFill>
                <a:latin typeface="Dubai Medium" panose="020B0603030403030204" pitchFamily="34" charset="-78"/>
                <a:cs typeface="Dubai Medium" panose="020B0603030403030204" pitchFamily="34" charset="-78"/>
              </a:rPr>
              <a:t>Imagine all the people…. Living life in peace…</a:t>
            </a:r>
          </a:p>
        </p:txBody>
      </p:sp>
      <p:sp>
        <p:nvSpPr>
          <p:cNvPr id="5" name="Content Placeholder 4">
            <a:extLst>
              <a:ext uri="{FF2B5EF4-FFF2-40B4-BE49-F238E27FC236}">
                <a16:creationId xmlns:a16="http://schemas.microsoft.com/office/drawing/2014/main" id="{3C8ADDF2-888C-4D18-9AB1-92DF8A678C3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41710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9055E-9FEE-40FC-A7EF-3456A1DDE5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117ACD-3316-47FA-9FCF-856598269767}"/>
              </a:ext>
            </a:extLst>
          </p:cNvPr>
          <p:cNvSpPr>
            <a:spLocks noGrp="1"/>
          </p:cNvSpPr>
          <p:nvPr>
            <p:ph idx="1"/>
          </p:nvPr>
        </p:nvSpPr>
        <p:spPr/>
        <p:txBody>
          <a:bodyPr>
            <a:normAutofit/>
          </a:bodyPr>
          <a:lstStyle/>
          <a:p>
            <a:r>
              <a:rPr lang="en-US" sz="3600" dirty="0"/>
              <a:t>In promulgating the BRA, “Congress chose not to exclude deportable aliens from consideration for release or detention in criminal proceedings.” </a:t>
            </a:r>
          </a:p>
          <a:p>
            <a:pPr marL="0" indent="0">
              <a:buNone/>
            </a:pPr>
            <a:r>
              <a:rPr lang="en-US" sz="3600" i="1" dirty="0">
                <a:solidFill>
                  <a:srgbClr val="C00000"/>
                </a:solidFill>
                <a:sym typeface="Wingdings" panose="05000000000000000000" pitchFamily="2" charset="2"/>
              </a:rPr>
              <a:t></a:t>
            </a:r>
            <a:r>
              <a:rPr lang="en-US" sz="3600" i="1" dirty="0">
                <a:solidFill>
                  <a:srgbClr val="C00000"/>
                </a:solidFill>
              </a:rPr>
              <a:t>United States v. Adomako</a:t>
            </a:r>
            <a:r>
              <a:rPr lang="en-US" sz="3600" dirty="0"/>
              <a:t>, 150 F.Supp.2d 1302, 1304 (M.D.Fla.2001).</a:t>
            </a:r>
          </a:p>
        </p:txBody>
      </p:sp>
    </p:spTree>
    <p:extLst>
      <p:ext uri="{BB962C8B-B14F-4D97-AF65-F5344CB8AC3E}">
        <p14:creationId xmlns:p14="http://schemas.microsoft.com/office/powerpoint/2010/main" val="366579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7FABF-7CC5-4C24-B259-F3EFC3906675}"/>
              </a:ext>
            </a:extLst>
          </p:cNvPr>
          <p:cNvSpPr>
            <a:spLocks noGrp="1"/>
          </p:cNvSpPr>
          <p:nvPr>
            <p:ph type="title"/>
          </p:nvPr>
        </p:nvSpPr>
        <p:spPr/>
        <p:txBody>
          <a:bodyPr/>
          <a:lstStyle/>
          <a:p>
            <a:r>
              <a:rPr lang="en-US" b="1" dirty="0">
                <a:solidFill>
                  <a:srgbClr val="FF0000"/>
                </a:solidFill>
              </a:rPr>
              <a:t>Goals at the DH</a:t>
            </a:r>
          </a:p>
        </p:txBody>
      </p:sp>
      <p:sp>
        <p:nvSpPr>
          <p:cNvPr id="3" name="Content Placeholder 2">
            <a:extLst>
              <a:ext uri="{FF2B5EF4-FFF2-40B4-BE49-F238E27FC236}">
                <a16:creationId xmlns:a16="http://schemas.microsoft.com/office/drawing/2014/main" id="{D58E5D2F-B693-4515-9510-96C4F7B0E631}"/>
              </a:ext>
            </a:extLst>
          </p:cNvPr>
          <p:cNvSpPr>
            <a:spLocks noGrp="1"/>
          </p:cNvSpPr>
          <p:nvPr>
            <p:ph idx="1"/>
          </p:nvPr>
        </p:nvSpPr>
        <p:spPr>
          <a:xfrm>
            <a:off x="1232807" y="2054225"/>
            <a:ext cx="9895115" cy="4183289"/>
          </a:xfrm>
        </p:spPr>
        <p:txBody>
          <a:bodyPr>
            <a:normAutofit/>
          </a:bodyPr>
          <a:lstStyle/>
          <a:p>
            <a:r>
              <a:rPr lang="en-US" dirty="0"/>
              <a:t>Just like in citizen cases, focus on flight risk and danger. </a:t>
            </a:r>
          </a:p>
          <a:p>
            <a:r>
              <a:rPr lang="en-US" dirty="0"/>
              <a:t>Family connections and ties to community are very important. </a:t>
            </a:r>
          </a:p>
          <a:p>
            <a:r>
              <a:rPr lang="en-US" dirty="0"/>
              <a:t>Long-time presence. </a:t>
            </a:r>
          </a:p>
          <a:p>
            <a:r>
              <a:rPr lang="en-US" dirty="0"/>
              <a:t>Lack of Criminal History. </a:t>
            </a:r>
          </a:p>
          <a:p>
            <a:endParaRPr lang="en-US" dirty="0"/>
          </a:p>
        </p:txBody>
      </p:sp>
    </p:spTree>
    <p:extLst>
      <p:ext uri="{BB962C8B-B14F-4D97-AF65-F5344CB8AC3E}">
        <p14:creationId xmlns:p14="http://schemas.microsoft.com/office/powerpoint/2010/main" val="179516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3063</TotalTime>
  <Words>2960</Words>
  <Application>Microsoft Office PowerPoint</Application>
  <PresentationFormat>Widescreen</PresentationFormat>
  <Paragraphs>146</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Arial Black</vt:lpstr>
      <vt:lpstr>Bahnschrift Condensed</vt:lpstr>
      <vt:lpstr>Calibri</vt:lpstr>
      <vt:lpstr>Calibri Light</vt:lpstr>
      <vt:lpstr>Dubai Medium</vt:lpstr>
      <vt:lpstr>Office Theme</vt:lpstr>
      <vt:lpstr>Non-Citizen Clients</vt:lpstr>
      <vt:lpstr>Conflicts to Know about :</vt:lpstr>
      <vt:lpstr>Conflict Number One: </vt:lpstr>
      <vt:lpstr>Conflict Number Two: </vt:lpstr>
      <vt:lpstr>How to navigate the conflicts? </vt:lpstr>
      <vt:lpstr>Back to the good ole BRA! </vt:lpstr>
      <vt:lpstr>Imagine all the people…. Living life in peace…</vt:lpstr>
      <vt:lpstr>PowerPoint Presentation</vt:lpstr>
      <vt:lpstr>Goals at the DH</vt:lpstr>
      <vt:lpstr>And of course… Know the caselaw</vt:lpstr>
      <vt:lpstr>The Idea that we want to promote: </vt:lpstr>
      <vt:lpstr>Trujillo-Alvarez, 900 F.Supp.2d 1167 (D.Or. 2012)</vt:lpstr>
      <vt:lpstr>Trujillo-Alvarez, 900 F.Supp.2d 1167 (9th 2012)</vt:lpstr>
      <vt:lpstr>In other words</vt:lpstr>
      <vt:lpstr>Those boring regulations…</vt:lpstr>
      <vt:lpstr>Other courts have followed Trujillo</vt:lpstr>
      <vt:lpstr>AL Judge Emily Marks: YASSS, QUEEN! </vt:lpstr>
      <vt:lpstr>Trujillo explains the regs…</vt:lpstr>
      <vt:lpstr>PowerPoint Presentation</vt:lpstr>
      <vt:lpstr>PowerPoint Presentation</vt:lpstr>
      <vt:lpstr>Moving on…. More good tidbits!</vt:lpstr>
      <vt:lpstr>Argue that: Flight Risk Must have an element of volition</vt:lpstr>
      <vt:lpstr>Two arms of the same robot: </vt:lpstr>
      <vt:lpstr>But what about the Sixth?????????</vt:lpstr>
      <vt:lpstr>Some cases….</vt:lpstr>
      <vt:lpstr>United States v. Jimenez-Lopez, No. 18-MJ-30320, 2018 WL 2979692 (E.D. Mich. June 14, 2018) </vt:lpstr>
      <vt:lpstr>US v Garcia, 2018 WL 3141950 (E.D. Mich. 2018) </vt:lpstr>
      <vt:lpstr>US v Veloz-Alonso, 910 F.3d 266 (6th Cir. 2018) </vt:lpstr>
      <vt:lpstr>Distinguish, distinguish distinguish!!!!</vt:lpstr>
      <vt:lpstr>Other factors to highlight</vt:lpstr>
      <vt:lpstr>Post-Script to Veloz-Alonso</vt:lpstr>
      <vt:lpstr>Our Strategy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Non-Citizen Clients</dc:title>
  <dc:creator>Molly Kincaid</dc:creator>
  <cp:lastModifiedBy>Molly Kincaid</cp:lastModifiedBy>
  <cp:revision>42</cp:revision>
  <dcterms:created xsi:type="dcterms:W3CDTF">2019-04-19T20:31:41Z</dcterms:created>
  <dcterms:modified xsi:type="dcterms:W3CDTF">2019-05-07T15:26:01Z</dcterms:modified>
</cp:coreProperties>
</file>